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7" r:id="rId2"/>
    <p:sldId id="258" r:id="rId3"/>
    <p:sldId id="260" r:id="rId4"/>
    <p:sldId id="261" r:id="rId5"/>
    <p:sldId id="262" r:id="rId6"/>
    <p:sldId id="320" r:id="rId7"/>
    <p:sldId id="263" r:id="rId8"/>
    <p:sldId id="264" r:id="rId9"/>
    <p:sldId id="265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315" r:id="rId19"/>
    <p:sldId id="318" r:id="rId20"/>
    <p:sldId id="277" r:id="rId21"/>
    <p:sldId id="278" r:id="rId22"/>
    <p:sldId id="279" r:id="rId23"/>
    <p:sldId id="303" r:id="rId24"/>
    <p:sldId id="302" r:id="rId25"/>
    <p:sldId id="289" r:id="rId26"/>
    <p:sldId id="348" r:id="rId27"/>
    <p:sldId id="300" r:id="rId28"/>
    <p:sldId id="305" r:id="rId29"/>
    <p:sldId id="351" r:id="rId30"/>
    <p:sldId id="350" r:id="rId31"/>
    <p:sldId id="326" r:id="rId32"/>
    <p:sldId id="327" r:id="rId33"/>
    <p:sldId id="328" r:id="rId34"/>
    <p:sldId id="329" r:id="rId35"/>
    <p:sldId id="331" r:id="rId36"/>
    <p:sldId id="332" r:id="rId37"/>
    <p:sldId id="333" r:id="rId38"/>
    <p:sldId id="334" r:id="rId39"/>
    <p:sldId id="341" r:id="rId40"/>
    <p:sldId id="344" r:id="rId41"/>
    <p:sldId id="345" r:id="rId42"/>
    <p:sldId id="349" r:id="rId43"/>
    <p:sldId id="342" r:id="rId44"/>
    <p:sldId id="340" r:id="rId45"/>
    <p:sldId id="339" r:id="rId46"/>
    <p:sldId id="338" r:id="rId47"/>
    <p:sldId id="337" r:id="rId48"/>
    <p:sldId id="292" r:id="rId49"/>
    <p:sldId id="336" r:id="rId50"/>
    <p:sldId id="343" r:id="rId51"/>
    <p:sldId id="330" r:id="rId52"/>
    <p:sldId id="295" r:id="rId53"/>
    <p:sldId id="347" r:id="rId54"/>
    <p:sldId id="314" r:id="rId55"/>
    <p:sldId id="297" r:id="rId5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58267E"/>
    <a:srgbClr val="647D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4622" autoAdjust="0"/>
  </p:normalViewPr>
  <p:slideViewPr>
    <p:cSldViewPr>
      <p:cViewPr varScale="1">
        <p:scale>
          <a:sx n="64" d="100"/>
          <a:sy n="64" d="100"/>
        </p:scale>
        <p:origin x="-134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8B10AAC-9823-452A-ABF0-28C5678F621F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466818-7FDF-4D2C-BCF0-F67EB3ACA6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A1AEC0-F301-462A-8147-E570449F47A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451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C5BDC1-63E9-4809-8C0E-AB474CFA4E8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7240B-1EE3-4814-AACE-96B0553EBD20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00B96-12D1-43B8-AB50-29877E5564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E3E31-CED2-4923-9AFA-A023D7C84266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3E332-E27D-482E-8BCC-BAC017FC31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908FD-001C-49CF-96F1-A97FB36F0DE0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7D8B5-5CE9-4424-8987-48EA515D79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89FA9-49A7-448B-98FA-BB97F27E02C5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F2D9F-D5A2-49F2-A111-946A934F7B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C4877-46E2-48F1-A358-1929413E6BA2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2D888-885B-4671-A64C-8D803F96E4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85E21-1B78-468F-8BCA-9FA50E396381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7CFA7-1145-4C00-A7B2-555F07F2A5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4A910-DDC9-43D7-8928-9C9ECD4FB5D5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A7C3F-AAAE-4D9C-9F42-4F31F3C1C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10E9B-623C-4BD2-964B-3031186E23D8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70E1D-7DBF-434A-BAA8-32A1AEF634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B7D05-A7AF-4EE8-821B-CB5388C4F339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F31F0-7B4F-4EED-A8F1-3AA098B19B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B029B-44FC-4FC4-A6B9-4B89BD485C09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4124C-76B9-474A-9A1B-2A94B546DE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C56FF-98C6-468E-B953-2EBDE14F568F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38573-5B82-4C39-9DF2-5189711886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940FA-5BAA-4801-A370-E0B0023A0FDA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9E861-20B0-4A30-B357-5BED039F6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EBB86F-E1AB-4772-B1EC-AAC4C7281234}" type="datetimeFigureOut">
              <a:rPr lang="ru-RU"/>
              <a:pPr>
                <a:defRPr/>
              </a:pPr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BA05B2-CA03-4607-9D05-83BFC09798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5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2" descr="пергамент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9" y="214290"/>
            <a:ext cx="8786842" cy="54403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Отчёт муниципального образования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«Алексеевское сельское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поселение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 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2017 год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429250" cy="8572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</a:rPr>
              <a:t>                    Исполнение  бюджета </a:t>
            </a:r>
            <a:br>
              <a:rPr lang="ru-RU" sz="2800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</a:rPr>
              <a:t>                    сельского поселения </a:t>
            </a:r>
            <a:endParaRPr lang="ru-RU" sz="2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7410" name="Содержимое 4" descr="картинка бюдже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67413" y="0"/>
            <a:ext cx="3176587" cy="3000375"/>
          </a:xfrm>
        </p:spPr>
      </p:pic>
      <p:sp>
        <p:nvSpPr>
          <p:cNvPr id="17411" name="Текст 3"/>
          <p:cNvSpPr>
            <a:spLocks noGrp="1"/>
          </p:cNvSpPr>
          <p:nvPr>
            <p:ph type="body" sz="half" idx="2"/>
          </p:nvPr>
        </p:nvSpPr>
        <p:spPr>
          <a:xfrm>
            <a:off x="0" y="785813"/>
            <a:ext cx="8215313" cy="6072187"/>
          </a:xfrm>
        </p:spPr>
        <p:txBody>
          <a:bodyPr/>
          <a:lstStyle/>
          <a:p>
            <a:pPr eaLnBrk="1"/>
            <a:r>
              <a:rPr lang="ru-RU" smtClean="0"/>
              <a:t> </a:t>
            </a:r>
            <a:r>
              <a:rPr lang="ru-RU" sz="1600" smtClean="0"/>
              <a:t>Исполнение  бюджета сельского поселения  за 2017  год составило по доходам в сумме 10 828,0 тыс. рублей, или 100,4 процентов к  годовому плану (в 2016 – 21057,4 тыс. рублей) и по расходам  в сумме  10 777,7 тыс. рублей, или 99,1 процента к  годовому плану ( в 2016 – 21 051,2 тыс. рублей). Профицит по итогам 2017 года составил 50,3 тыс. рублей. По сравнению с аналогичным периодом 2016 года поступление доходов в 2017 году уменьшилось на сумму 10 229,4 тыс. рублей или на 48,6 процента. Уменьшение объема поступления доходов сложилось по следующим причинам:</a:t>
            </a:r>
          </a:p>
          <a:p>
            <a:pPr eaLnBrk="1"/>
            <a:r>
              <a:rPr lang="ru-RU" sz="1600" smtClean="0"/>
              <a:t>- передачей полномочий по дорожному хозяйству бюджету муниципального района, следовательно, и доходные источники (акцизы на ГСМ) за счет которых формировался, муниципальный дорожный фонд сельского поселения, будут поступать в муниципальный дорожный фонд района. Для сравнения в 2016 году в бюджет поселения поступило  1 866,1 тыс. рублей акцизов на ГСМ;</a:t>
            </a:r>
          </a:p>
          <a:p>
            <a:pPr eaLnBrk="1"/>
            <a:r>
              <a:rPr lang="ru-RU" sz="1600" smtClean="0"/>
              <a:t>- в соответствии с изменением бюджетного законодательства уменьшен процент отчислений в бюджеты поселений </a:t>
            </a:r>
            <a:r>
              <a:rPr lang="ru-RU" sz="1600" i="1" smtClean="0"/>
              <a:t>Налога на доходы физических лиц</a:t>
            </a:r>
            <a:r>
              <a:rPr lang="ru-RU" sz="1600" smtClean="0"/>
              <a:t> с 10% до 6%, так в 2016 году НДФЛ поступил в бюджет поселения в объеме 1173,8 тыс. рублей, а в 2017 году в объеме 698,6 тыс. рублей или  на 475,2 тыс. рублей меньше. </a:t>
            </a:r>
          </a:p>
          <a:p>
            <a:pPr eaLnBrk="1"/>
            <a:r>
              <a:rPr lang="ru-RU" sz="1600" smtClean="0"/>
              <a:t> А еще такое значительное уменьшение поступлений доходной части в 2017 году,  объясняется и тем, что в 2016 году бюджету поселения из областного бюджета были выделены субсидии на капитальный ремонт автодороги по ул. Воршилова в с. Алексеевка в объеме 7 179,8 тыс. рублей.  Субсидии на повышение заработной платы работникам муниципальных учреждений культуры в 2016 году выделялись в сумме 1 508,1 тыс. рублей, а в 2017 году в сумме 889,5 тыс. рублей, что на 618,6 тыс. рублей меньше.</a:t>
            </a: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58250" cy="5000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i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Исполнение  бюджета  сельского поселения </a:t>
            </a: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8434" name="Содержимое 4" descr="картинка бюдже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4214813"/>
            <a:ext cx="2643188" cy="2643187"/>
          </a:xfrm>
        </p:spPr>
      </p:pic>
      <p:sp>
        <p:nvSpPr>
          <p:cNvPr id="18435" name="Текст 3"/>
          <p:cNvSpPr>
            <a:spLocks noGrp="1"/>
          </p:cNvSpPr>
          <p:nvPr>
            <p:ph type="body" sz="half" idx="2"/>
          </p:nvPr>
        </p:nvSpPr>
        <p:spPr>
          <a:xfrm>
            <a:off x="142875" y="500063"/>
            <a:ext cx="8786813" cy="6357937"/>
          </a:xfrm>
        </p:spPr>
        <p:txBody>
          <a:bodyPr/>
          <a:lstStyle/>
          <a:p>
            <a:pPr eaLnBrk="1"/>
            <a:r>
              <a:rPr lang="ru-RU" sz="1600" smtClean="0"/>
              <a:t> </a:t>
            </a:r>
            <a:r>
              <a:rPr lang="ru-RU" smtClean="0"/>
              <a:t>Объём расходов бюджета сельского поселения в сравнении с аналогичным периодом 2016 года соответственно уменьшился в соответствии с доходной частью бюджета на ­10 273,5 тыс. рублей или на 48,8 процента.                                                                                                              </a:t>
            </a:r>
          </a:p>
          <a:p>
            <a:pPr eaLnBrk="1"/>
            <a:r>
              <a:rPr lang="ru-RU" smtClean="0"/>
              <a:t> Налоговые и неналоговые доходы  бюджета сельского  поселения  исполнены в сумме  4 041,9 тыс. рублей или 101,0 процент к годовым плановым назначениям. Данный показатель ниже уровня аналогичного периода 2016 года  на 33,8 процента и составил 2 061,3 тыс. рублей.                                                                                                                                        </a:t>
            </a:r>
          </a:p>
          <a:p>
            <a:pPr eaLnBrk="1"/>
            <a:r>
              <a:rPr lang="ru-RU" smtClean="0"/>
              <a:t>Наибольший удельный вес в  структуре поступивших собственных  доходов сельского поселения составляют: </a:t>
            </a:r>
          </a:p>
          <a:p>
            <a:pPr eaLnBrk="1"/>
            <a:r>
              <a:rPr lang="ru-RU" smtClean="0"/>
              <a:t>               - земельный  налог – 2 527,8 тыс. рублей или 62,5  процентов;</a:t>
            </a:r>
          </a:p>
          <a:p>
            <a:pPr eaLnBrk="1"/>
            <a:r>
              <a:rPr lang="ru-RU" smtClean="0"/>
              <a:t>               - налог на доходы физических лиц – 698,6 тыс. рублей или 17,3 процентов;</a:t>
            </a:r>
          </a:p>
          <a:p>
            <a:pPr eaLnBrk="1"/>
            <a:r>
              <a:rPr lang="ru-RU" smtClean="0"/>
              <a:t>- единый сельскохозяйственный налог – 631,3 тыс. рублей или 15,6 процентов.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eaLnBrk="1"/>
            <a:r>
              <a:rPr lang="ru-RU" smtClean="0"/>
              <a:t>              Безвозмездные поступления в 2017 году поступили в объеме 6 786,2 тыс. рублей или 99,98 процента к годовым плановым назначениям. Из которых 5 646,9 тыс. рублей дотация на выравнивание бюджетной обеспеченности, 172,4 тыс. рублей субвенции из Фонда компенсации областного бюджета, из них 172,2 тыс. рублей на осуществление первичного воинского учета и 0,2      </a:t>
            </a:r>
          </a:p>
          <a:p>
            <a:pPr eaLnBrk="1"/>
            <a:r>
              <a:rPr lang="ru-RU" smtClean="0"/>
              <a:t>    тыс. рублей субвенции на выполнение передаваемых полномочий субъектов Российской                              </a:t>
            </a:r>
          </a:p>
          <a:p>
            <a:pPr eaLnBrk="1"/>
            <a:r>
              <a:rPr lang="ru-RU" smtClean="0"/>
              <a:t>  Федерации, 953,9 тыс. рублей иные межбюджетные трансферты из них – 64,4 тыс. рублей средства из бюджета муниципального района на утилизацию и переработку бытовых отходов, 889,5 тыс. рублей субсидии на повышение оплаты  труда работникам муниципальных учреждений культуры и 13,0 тыс. рублей  добровольные пожертвования на проведение новогодних елочных мероприятий.</a:t>
            </a:r>
            <a:r>
              <a:rPr lang="ru-RU" b="1" i="1" smtClean="0"/>
              <a:t> </a:t>
            </a:r>
            <a:endParaRPr lang="ru-RU" smtClean="0"/>
          </a:p>
          <a:p>
            <a:pPr eaLnBrk="1"/>
            <a:r>
              <a:rPr lang="ru-RU" smtClean="0"/>
              <a:t>                                              В сравнении с аналогичным периодом 2016 года безвозмездные поступления от других                    </a:t>
            </a:r>
          </a:p>
          <a:p>
            <a:pPr eaLnBrk="1"/>
            <a:r>
              <a:rPr lang="ru-RU" smtClean="0"/>
              <a:t>                                               бюджетов бюджетной системы РФ уменьшились на 8 167,9 тыс. рублей или 54,6 </a:t>
            </a:r>
          </a:p>
          <a:p>
            <a:pPr eaLnBrk="1"/>
            <a:r>
              <a:rPr lang="ru-RU" smtClean="0"/>
              <a:t>                                                 процентов. Дотация на выравнивание бюджетной обеспеченности в сравнении с </a:t>
            </a:r>
          </a:p>
          <a:p>
            <a:pPr eaLnBrk="1"/>
            <a:r>
              <a:rPr lang="ru-RU" smtClean="0"/>
              <a:t>                                                   аналогичным периодом 2016 года в 2017 году увеличились на 120,4 тыс. рублей или                   </a:t>
            </a:r>
          </a:p>
          <a:p>
            <a:pPr eaLnBrk="1"/>
            <a:r>
              <a:rPr lang="ru-RU" smtClean="0"/>
              <a:t>                                                  2,2 процентов. 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357688" cy="121443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Основные направления расходов  бюджета сельского поселения: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9458" name="Содержимое 4" descr="картинка бюдже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4214813"/>
            <a:ext cx="2643188" cy="2643187"/>
          </a:xfrm>
        </p:spPr>
      </p:pic>
      <p:sp>
        <p:nvSpPr>
          <p:cNvPr id="19459" name="Текст 3"/>
          <p:cNvSpPr>
            <a:spLocks noGrp="1"/>
          </p:cNvSpPr>
          <p:nvPr>
            <p:ph type="body" sz="half" idx="2"/>
          </p:nvPr>
        </p:nvSpPr>
        <p:spPr>
          <a:xfrm>
            <a:off x="142875" y="1000125"/>
            <a:ext cx="9001125" cy="5857875"/>
          </a:xfrm>
        </p:spPr>
        <p:txBody>
          <a:bodyPr/>
          <a:lstStyle/>
          <a:p>
            <a:pPr eaLnBrk="1"/>
            <a:r>
              <a:rPr lang="ru-RU" sz="1200" smtClean="0"/>
              <a:t> </a:t>
            </a:r>
            <a:r>
              <a:rPr lang="ru-RU" sz="1600" smtClean="0"/>
              <a:t> Расходная часть бюджета сельского поселения исполнена в сумме </a:t>
            </a:r>
            <a:r>
              <a:rPr lang="ru-RU" sz="1600" b="1" smtClean="0"/>
              <a:t>10 777,7 </a:t>
            </a:r>
            <a:r>
              <a:rPr lang="ru-RU" sz="1600" smtClean="0"/>
              <a:t>тыс. рублей при годовом  плане</a:t>
            </a:r>
            <a:r>
              <a:rPr lang="ru-RU" sz="1600" b="1" smtClean="0"/>
              <a:t> 10 880,5 </a:t>
            </a:r>
            <a:r>
              <a:rPr lang="ru-RU" sz="1600" smtClean="0"/>
              <a:t>тыс. рублей или на 99,1 %.  Из них исполнение по направлениям расходов  средств составило:</a:t>
            </a:r>
          </a:p>
          <a:p>
            <a:pPr eaLnBrk="1"/>
            <a:r>
              <a:rPr lang="ru-RU" sz="1600" smtClean="0"/>
              <a:t>- </a:t>
            </a:r>
            <a:r>
              <a:rPr lang="ru-RU" sz="1600" b="1" smtClean="0"/>
              <a:t>«Общегосударственные вопросы»</a:t>
            </a:r>
            <a:r>
              <a:rPr lang="ru-RU" sz="1600" smtClean="0"/>
              <a:t> –</a:t>
            </a:r>
            <a:r>
              <a:rPr lang="ru-RU" sz="1600" b="1" smtClean="0"/>
              <a:t> </a:t>
            </a:r>
            <a:r>
              <a:rPr lang="ru-RU" sz="1600" smtClean="0"/>
              <a:t>исполнено </a:t>
            </a:r>
            <a:r>
              <a:rPr lang="ru-RU" sz="1600" b="1" smtClean="0"/>
              <a:t>4 598,6</a:t>
            </a:r>
            <a:r>
              <a:rPr lang="ru-RU" sz="1600" smtClean="0"/>
              <a:t> тыс. рублей, или 99,99% при  годовом плане </a:t>
            </a:r>
            <a:r>
              <a:rPr lang="ru-RU" sz="1600" b="1" smtClean="0"/>
              <a:t>4 599,3 </a:t>
            </a:r>
            <a:r>
              <a:rPr lang="ru-RU" sz="1600" smtClean="0"/>
              <a:t>тыс. руб. из которых:</a:t>
            </a:r>
          </a:p>
          <a:p>
            <a:pPr eaLnBrk="1"/>
            <a:r>
              <a:rPr lang="ru-RU" sz="1600" smtClean="0"/>
              <a:t>-    расходы на содержание аппарата управления – 4 341,8 тыс. рублей;</a:t>
            </a:r>
          </a:p>
          <a:p>
            <a:pPr eaLnBrk="1"/>
            <a:r>
              <a:rPr lang="ru-RU" sz="1600" smtClean="0"/>
              <a:t>-  расходы в соответствии с подпрограммой «Развитие материально-технической базы и освещение деятельности Администрации сельского поселения» муниципальной программы «Развитие муниципальной службы»  составили 71,9 тыс. рублей или 99,9 процентов при годовом плане 72,0 тыс. рублей;                                                                                                                    </a:t>
            </a:r>
          </a:p>
          <a:p>
            <a:pPr eaLnBrk="1"/>
            <a:r>
              <a:rPr lang="ru-RU" sz="1600" smtClean="0"/>
              <a:t>     - иные непрограммные мероприятия по оценке муниципального имущества, признанию прав и регулированию отношений по муниципальной собственности, сельского поселения – исполнение составило 184,9  тыс. рублей при годовом плане 184,9 тыс. рублей или 100,0 процентов.</a:t>
            </a:r>
          </a:p>
          <a:p>
            <a:pPr eaLnBrk="1"/>
            <a:r>
              <a:rPr lang="ru-RU" sz="1600" smtClean="0"/>
              <a:t>                                     -  </a:t>
            </a:r>
            <a:r>
              <a:rPr lang="ru-RU" sz="1600" b="1" smtClean="0"/>
              <a:t>«Национальная оборона» </a:t>
            </a:r>
            <a:r>
              <a:rPr lang="ru-RU" sz="1600" smtClean="0"/>
              <a:t>- </a:t>
            </a:r>
            <a:r>
              <a:rPr lang="ru-RU" sz="1600" b="1" smtClean="0"/>
              <a:t> 172,1 </a:t>
            </a:r>
            <a:r>
              <a:rPr lang="ru-RU" sz="1600" smtClean="0"/>
              <a:t>тыс. рублей   при  годовом плане </a:t>
            </a:r>
            <a:r>
              <a:rPr lang="ru-RU" sz="1600" b="1" smtClean="0"/>
              <a:t>173,3</a:t>
            </a:r>
            <a:r>
              <a:rPr lang="ru-RU" sz="1600" smtClean="0"/>
              <a:t> тыс.      </a:t>
            </a:r>
          </a:p>
          <a:p>
            <a:pPr eaLnBrk="1"/>
            <a:r>
              <a:rPr lang="ru-RU" sz="1600" smtClean="0"/>
              <a:t>                                         рублей или 99,3 процентов – расходы на оплату труда освобожденного                                              </a:t>
            </a:r>
          </a:p>
          <a:p>
            <a:pPr eaLnBrk="1"/>
            <a:r>
              <a:rPr lang="ru-RU" sz="1600" smtClean="0"/>
              <a:t>                                         военно-учетного работника (инспектора) по осуществлению первичного </a:t>
            </a:r>
          </a:p>
          <a:p>
            <a:pPr eaLnBrk="1"/>
            <a:r>
              <a:rPr lang="ru-RU" sz="1600" smtClean="0"/>
              <a:t>                                           воинского учета на территориях, где отсутствуют военные комиссариаты.       </a:t>
            </a:r>
          </a:p>
          <a:p>
            <a:pPr eaLnBrk="1"/>
            <a:r>
              <a:rPr lang="ru-RU" sz="1600" smtClean="0"/>
              <a:t>                                                       </a:t>
            </a:r>
          </a:p>
        </p:txBody>
      </p:sp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Содержимое 8" descr="челов. с огне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00813" y="357188"/>
            <a:ext cx="2400300" cy="21431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357688" cy="121443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 </a:t>
            </a:r>
            <a:r>
              <a:rPr lang="ru-RU" dirty="0" smtClean="0"/>
              <a:t> «Национальная безопасность и правоохранительная деятельность» </a:t>
            </a:r>
            <a:br>
              <a:rPr lang="ru-RU" dirty="0" smtClean="0"/>
            </a:b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000125"/>
            <a:ext cx="8501063" cy="5643563"/>
          </a:xfrm>
        </p:spPr>
        <p:txBody>
          <a:bodyPr rtlCol="0">
            <a:normAutofit fontScale="92500" lnSpcReduction="20000"/>
          </a:bodyPr>
          <a:lstStyle/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годовые плановые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назначения </a:t>
            </a:r>
            <a:r>
              <a:rPr lang="ru-RU" sz="2000" b="1" dirty="0" smtClean="0"/>
              <a:t>72,2</a:t>
            </a:r>
            <a:r>
              <a:rPr lang="ru-RU" sz="2000" dirty="0" smtClean="0"/>
              <a:t> тыс. рублей, исполнение – </a:t>
            </a:r>
            <a:r>
              <a:rPr lang="ru-RU" sz="2000" b="1" dirty="0" smtClean="0"/>
              <a:t>72,0</a:t>
            </a:r>
            <a:r>
              <a:rPr lang="ru-RU" sz="2000" dirty="0" smtClean="0"/>
              <a:t> тыс. рублей или 99,7 процентов:  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- расходы в рамках  муниципальной  программой «Профилактика экстремизма, терроризма и преступности в Алексеевском сельском поселении» составили 0,9 тыс. рублей и были израсходованы на печать и распространение листовок антитеррористической направленности на территории поселения;                                                                       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расходы в рамках  муниципальной  программой «Участие в предупреждении и ликвидации последствий чрезвычайных ситуаций, обеспечение пожарной безопасности и безопасности людей на водных объектах» составили 71,1 тыс. рублей и были направлены на следующие мероприятия: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приобретение переносных ранцевых огнетушителей и пожарного инвентаря – 6,3 тыс. рублей;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приобретение и установка сирены для оповещения населения –  41,1 тыс. рублей (приобретение -29,6 тыс. рублей, установка – 11,5 тыс. рублей);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обучение руководящего состава и специалистов на курсах  гражданской обороне и                          чрезвычайным ситуациям  в сумме 3,6 тыс. рублей; 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</a:t>
            </a:r>
            <a:r>
              <a:rPr lang="ru-RU" sz="2000" dirty="0" err="1" smtClean="0"/>
              <a:t>аккарицидная</a:t>
            </a:r>
            <a:r>
              <a:rPr lang="ru-RU" sz="2000" dirty="0" smtClean="0"/>
              <a:t> противоклещевая обработка мест захоронений и памятников воинам ВОВ – 19,5 тыс. рублей;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печать и распространение памяток о правилах поведения на водных объектах в летний и зимний периоды – 0,6 тыс. рублей. </a:t>
            </a:r>
          </a:p>
          <a:p>
            <a:pPr eaLnBrk="1" fontAlgn="auto">
              <a:spcAft>
                <a:spcPts val="0"/>
              </a:spcAft>
              <a:buFontTx/>
              <a:buChar char="-"/>
              <a:defRPr/>
            </a:pPr>
            <a:endParaRPr lang="ru-RU" sz="1600" dirty="0" smtClean="0"/>
          </a:p>
          <a:p>
            <a:pPr eaLnBrk="1" fontAlgn="auto">
              <a:spcAft>
                <a:spcPts val="0"/>
              </a:spcAft>
              <a:buFontTx/>
              <a:buChar char="-"/>
              <a:defRPr/>
            </a:pPr>
            <a:endParaRPr lang="ru-RU" sz="1600" dirty="0"/>
          </a:p>
        </p:txBody>
      </p:sp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- «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Национальная экономика»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- 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годовые плановые назначения </a:t>
            </a:r>
            <a:r>
              <a:rPr lang="ru-RU" b="1" dirty="0" smtClean="0"/>
              <a:t> 124,7</a:t>
            </a:r>
            <a:r>
              <a:rPr lang="ru-RU" dirty="0" smtClean="0"/>
              <a:t> тыс. рублей, исполнение  - </a:t>
            </a:r>
            <a:r>
              <a:rPr lang="ru-RU" b="1" dirty="0" smtClean="0"/>
              <a:t>124,7</a:t>
            </a:r>
            <a:r>
              <a:rPr lang="ru-RU" dirty="0" smtClean="0"/>
              <a:t> тыс. рублей.                                                                                                                                                                              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- расходы по иным </a:t>
            </a:r>
            <a:r>
              <a:rPr lang="ru-RU" dirty="0" err="1" smtClean="0"/>
              <a:t>непрограммным</a:t>
            </a:r>
            <a:r>
              <a:rPr lang="ru-RU" dirty="0" smtClean="0"/>
              <a:t> мероприятиям в рамках </a:t>
            </a:r>
            <a:r>
              <a:rPr lang="ru-RU" dirty="0" err="1" smtClean="0"/>
              <a:t>непрограммных</a:t>
            </a:r>
            <a:r>
              <a:rPr lang="ru-RU" dirty="0" smtClean="0"/>
              <a:t> расходов сельского поселения предусмотренные за счет остатков дорожного фонда на 01.01.2017 и направлены на благоустройство подъездов к многоквартирным домам в п. </a:t>
            </a:r>
            <a:r>
              <a:rPr lang="ru-RU" dirty="0" err="1" smtClean="0"/>
              <a:t>Подлесный</a:t>
            </a:r>
            <a:r>
              <a:rPr lang="ru-RU" dirty="0" smtClean="0"/>
              <a:t> и в                       п. Надежда.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Содержимое 7" descr="человечек стро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57938" y="0"/>
            <a:ext cx="2786062" cy="25717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357688" cy="121443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- «Жилищное хозяйство» </a:t>
            </a:r>
            <a:endParaRPr lang="ru-RU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531" name="Текст 3"/>
          <p:cNvSpPr>
            <a:spLocks noGrp="1"/>
          </p:cNvSpPr>
          <p:nvPr>
            <p:ph type="body" sz="half" idx="2"/>
          </p:nvPr>
        </p:nvSpPr>
        <p:spPr>
          <a:xfrm>
            <a:off x="0" y="1643063"/>
            <a:ext cx="8501063" cy="5000625"/>
          </a:xfrm>
        </p:spPr>
        <p:txBody>
          <a:bodyPr/>
          <a:lstStyle/>
          <a:p>
            <a:pPr eaLnBrk="1"/>
            <a:r>
              <a:rPr lang="ru-RU" sz="2400" b="1" smtClean="0"/>
              <a:t> </a:t>
            </a:r>
            <a:r>
              <a:rPr lang="ru-RU" sz="2400" smtClean="0"/>
              <a:t>- Годовые плановые назначения в рамках непрограммных мероприятий сельского поселения  - </a:t>
            </a:r>
            <a:r>
              <a:rPr lang="ru-RU" sz="2400" b="1" smtClean="0"/>
              <a:t>2,4</a:t>
            </a:r>
            <a:r>
              <a:rPr lang="ru-RU" sz="2400" smtClean="0"/>
              <a:t> тыс. рублей, исполнение составило </a:t>
            </a:r>
            <a:r>
              <a:rPr lang="ru-RU" sz="2400" b="1" smtClean="0"/>
              <a:t>2,3</a:t>
            </a:r>
            <a:r>
              <a:rPr lang="ru-RU" sz="2400" smtClean="0"/>
              <a:t> тыс. рублей или 95,8%:</a:t>
            </a:r>
          </a:p>
          <a:p>
            <a:pPr eaLnBrk="1"/>
            <a:r>
              <a:rPr lang="ru-RU" sz="2400" smtClean="0"/>
              <a:t>направление расходов -  уплата взносов на капитальный ремонт общего имущества многоквартирных домов по помещениям, находящихся в муниципальной собственности сельского поселения - за квартиру, находящуюся в муниципальной собственности сельского поселения в п. Надежда в многоквартирном доме.</a:t>
            </a:r>
          </a:p>
          <a:p>
            <a:pPr eaLnBrk="1">
              <a:buFontTx/>
              <a:buChar char="-"/>
            </a:pPr>
            <a:endParaRPr lang="ru-RU" sz="2400" smtClean="0"/>
          </a:p>
          <a:p>
            <a:pPr eaLnBrk="1">
              <a:buFontTx/>
              <a:buChar char="-"/>
            </a:pPr>
            <a:endParaRPr lang="ru-RU" sz="1600" smtClean="0"/>
          </a:p>
        </p:txBody>
      </p:sp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357688" cy="121443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- «Коммунальное хозяйство» </a:t>
            </a:r>
            <a:br>
              <a:rPr lang="ru-RU" dirty="0" smtClean="0"/>
            </a:b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3554" name="Содержимое 4" descr="картинка бюдже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00813" y="0"/>
            <a:ext cx="2643187" cy="26431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643063"/>
            <a:ext cx="8501063" cy="5000625"/>
          </a:xfrm>
        </p:spPr>
        <p:txBody>
          <a:bodyPr rtlCol="0">
            <a:normAutofit fontScale="85000" lnSpcReduction="10000"/>
          </a:bodyPr>
          <a:lstStyle/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годовые плановые назначения  </a:t>
            </a:r>
            <a:r>
              <a:rPr lang="ru-RU" sz="2000" b="1" dirty="0" smtClean="0"/>
              <a:t>196,7 </a:t>
            </a:r>
            <a:r>
              <a:rPr lang="ru-RU" sz="2000" dirty="0" smtClean="0"/>
              <a:t>тыс. рублей, исполнение – </a:t>
            </a:r>
            <a:r>
              <a:rPr lang="ru-RU" sz="2000" b="1" dirty="0" smtClean="0"/>
              <a:t>97,6 </a:t>
            </a:r>
            <a:r>
              <a:rPr lang="ru-RU" sz="2000" dirty="0" smtClean="0"/>
              <a:t>тыс.  рублей или 49,6%: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расходы  в рамках  подпрограммы «Развитие коммунального хозяйства в Алексеевском сельском поселении» муниципальной программой  «Обеспечение качественными жилищно-коммунальными услугами населения Алексеевского сельского поселения»  в объеме 97,6 тыс. рублей, направлены: 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 на уплату за потребленную электроэнергию водонапорных башен окончательный расчет за 2016 год – 3,3 тыс. рублей;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содержание и обслуживание газопроводов находящихся в муниципальной собственности сельского поселения – 59,9 тыс. рублей;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разработка расчетной схемы газоснабжения х. </a:t>
            </a:r>
            <a:r>
              <a:rPr lang="ru-RU" sz="2000" dirty="0" err="1" smtClean="0"/>
              <a:t>Авило-Федоровка</a:t>
            </a:r>
            <a:r>
              <a:rPr lang="ru-RU" sz="2000" dirty="0" smtClean="0"/>
              <a:t> – 32,8 тыс. рублей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на уплату транспортного налога – 0,6 тыс. рублей;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на уплату налога на имущество организаций – 1,0 тыс. рублей.                                                                                                                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Причины неисполнения годовых плановых назначений по данному подразделу бюджета поселения в полном объеме состоят в том, что подрядчик, выполнивший работы по оценке стоимости расчетной схемы газоснабжения в х. </a:t>
            </a:r>
            <a:r>
              <a:rPr lang="ru-RU" sz="2000" dirty="0" err="1" smtClean="0"/>
              <a:t>Авило</a:t>
            </a:r>
            <a:r>
              <a:rPr lang="ru-RU" sz="2000" dirty="0" smtClean="0"/>
              <a:t> – Федоровка не сообщил об изменении банковских реквизитов и перечисленные денежные средства в объеме 98 444 рубля 29.12.2017 года были возвращены на счет бюджета сельского поселения.</a:t>
            </a:r>
          </a:p>
          <a:p>
            <a:pPr eaLnBrk="1" fontAlgn="auto">
              <a:spcAft>
                <a:spcPts val="0"/>
              </a:spcAft>
              <a:buFontTx/>
              <a:buChar char="-"/>
              <a:defRPr/>
            </a:pPr>
            <a:endParaRPr lang="ru-RU" sz="1600" dirty="0" smtClean="0"/>
          </a:p>
          <a:p>
            <a:pPr eaLnBrk="1" fontAlgn="auto">
              <a:spcAft>
                <a:spcPts val="0"/>
              </a:spcAft>
              <a:buFontTx/>
              <a:buChar char="-"/>
              <a:defRPr/>
            </a:pPr>
            <a:endParaRPr lang="ru-RU" sz="1600" dirty="0"/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357688" cy="8572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«Благоустройство» - </a:t>
            </a: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4578" name="Содержимое 4" descr="картинка бюдже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00813" y="0"/>
            <a:ext cx="2643187" cy="26431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214438"/>
            <a:ext cx="8501063" cy="5429250"/>
          </a:xfrm>
        </p:spPr>
        <p:txBody>
          <a:bodyPr rtlCol="0">
            <a:normAutofit fontScale="85000" lnSpcReduction="20000"/>
          </a:bodyPr>
          <a:lstStyle/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годовые плановые назначения  </a:t>
            </a:r>
            <a:r>
              <a:rPr lang="ru-RU" sz="2000" b="1" dirty="0" smtClean="0"/>
              <a:t>1 562,3 </a:t>
            </a:r>
            <a:r>
              <a:rPr lang="ru-RU" sz="2000" dirty="0" smtClean="0"/>
              <a:t>тыс. рублей, исполнение – </a:t>
            </a:r>
            <a:r>
              <a:rPr lang="ru-RU" sz="2000" b="1" dirty="0" smtClean="0"/>
              <a:t>1 562,0 </a:t>
            </a:r>
            <a:r>
              <a:rPr lang="ru-RU" sz="2000" dirty="0" smtClean="0"/>
              <a:t>тыс.  рублей или 99,98 %: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- расходы  в рамках  подпрограммы «Благоустройство территории Алексеевского сельского поселения» муниципальной программой  «Обеспечение качественными жилищно-коммунальными услугами населения Алексеевского сельского поселения»  были направлены: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расходы на оплату электроэнергии уличного освещения – 906,2 тыс. рублей;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расходы не ремонт светильников уличного освещения – 424,8 тыс. рублей; 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расходы на текущий ремонт памятников погибшим воинам в ВОВ 60,0 тыс. рублей;                                       </a:t>
            </a:r>
            <a:r>
              <a:rPr lang="ru-RU" sz="2000" b="1" dirty="0" smtClean="0"/>
              <a:t> - </a:t>
            </a:r>
            <a:r>
              <a:rPr lang="ru-RU" sz="2000" dirty="0" smtClean="0"/>
              <a:t>расходы на прочие мероприятия по благоустройству территории сельского поселения 146,4 тыс. рублей: 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обрезка деревьев– 104,7 тыс. рублей;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за комплексные услуги по обращению с ртутьсодержащими отходами – 23,4 тыс. рублей;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на уборку территории сельского поселения 13,2 тыс. рублей;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покос сорной растительности 5,1 тыс. рублей.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Налог на имущество организаций за объекты благоустройства составил – 4,6 тыс. рублей.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 Расходы  в рамках  муниципальной программы  «</a:t>
            </a:r>
            <a:r>
              <a:rPr lang="ru-RU" sz="2000" dirty="0" err="1" smtClean="0"/>
              <a:t>Энергоэффективность</a:t>
            </a:r>
            <a:r>
              <a:rPr lang="ru-RU" sz="2000" dirty="0" smtClean="0"/>
              <a:t> и развитие энергетики» составили 20,0 тыс. рублей при годовом плане 20,0 тыс. рублей, т.е. 100 процентов  в том числе по направлениям расходов:</a:t>
            </a:r>
          </a:p>
          <a:p>
            <a:pPr eaLnBrk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- на замену ламп накаливания на энергосберегающие 20,0 тыс. рублей.</a:t>
            </a:r>
          </a:p>
          <a:p>
            <a:pPr eaLnBrk="1" fontAlgn="auto">
              <a:spcAft>
                <a:spcPts val="0"/>
              </a:spcAft>
              <a:buFontTx/>
              <a:buChar char="-"/>
              <a:defRPr/>
            </a:pPr>
            <a:endParaRPr lang="ru-RU" sz="1600" dirty="0" smtClean="0"/>
          </a:p>
          <a:p>
            <a:pPr eaLnBrk="1" fontAlgn="auto">
              <a:spcAft>
                <a:spcPts val="0"/>
              </a:spcAft>
              <a:buFontTx/>
              <a:buChar char="-"/>
              <a:defRPr/>
            </a:pPr>
            <a:endParaRPr lang="ru-RU" sz="1600" dirty="0"/>
          </a:p>
        </p:txBody>
      </p:sp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Содержимое 7" descr="чел. охр. экологи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57938" y="0"/>
            <a:ext cx="2786062" cy="3071813"/>
          </a:xfrm>
        </p:spPr>
      </p:pic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357688" cy="857250"/>
          </a:xfrm>
        </p:spPr>
        <p:txBody>
          <a:bodyPr/>
          <a:lstStyle/>
          <a:p>
            <a:pPr eaLnBrk="1" hangingPunct="1"/>
            <a:r>
              <a:rPr lang="ru-RU" sz="1600" smtClean="0"/>
              <a:t/>
            </a:r>
            <a:br>
              <a:rPr lang="ru-RU" sz="1600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 </a:t>
            </a:r>
            <a:r>
              <a:rPr lang="ru-RU" sz="2400" smtClean="0">
                <a:solidFill>
                  <a:schemeClr val="tx2"/>
                </a:solidFill>
              </a:rPr>
              <a:t/>
            </a:r>
            <a:br>
              <a:rPr lang="ru-RU" sz="2400" smtClean="0">
                <a:solidFill>
                  <a:schemeClr val="tx2"/>
                </a:solidFill>
              </a:rPr>
            </a:br>
            <a:r>
              <a:rPr lang="ru-RU" sz="2400" smtClean="0">
                <a:solidFill>
                  <a:schemeClr val="tx2"/>
                </a:solidFill>
              </a:rPr>
              <a:t> «Охрана окружающей среды» </a:t>
            </a:r>
            <a:endParaRPr lang="ru-RU" sz="2400" i="1" smtClean="0">
              <a:solidFill>
                <a:schemeClr val="tx2"/>
              </a:solidFill>
            </a:endParaRPr>
          </a:p>
        </p:txBody>
      </p:sp>
      <p:sp>
        <p:nvSpPr>
          <p:cNvPr id="25603" name="Текст 3"/>
          <p:cNvSpPr>
            <a:spLocks noGrp="1"/>
          </p:cNvSpPr>
          <p:nvPr>
            <p:ph type="body" sz="half" idx="2"/>
          </p:nvPr>
        </p:nvSpPr>
        <p:spPr>
          <a:xfrm>
            <a:off x="0" y="1214438"/>
            <a:ext cx="8143875" cy="5429250"/>
          </a:xfrm>
        </p:spPr>
        <p:txBody>
          <a:bodyPr/>
          <a:lstStyle/>
          <a:p>
            <a:pPr eaLnBrk="1"/>
            <a:endParaRPr lang="ru-RU" sz="1800" smtClean="0"/>
          </a:p>
          <a:p>
            <a:pPr eaLnBrk="1"/>
            <a:r>
              <a:rPr lang="ru-RU" sz="2400" smtClean="0"/>
              <a:t>По разделу </a:t>
            </a:r>
            <a:r>
              <a:rPr lang="ru-RU" sz="2400" b="1" smtClean="0"/>
              <a:t>«Охрана окружающей среды»</a:t>
            </a:r>
            <a:r>
              <a:rPr lang="ru-RU" sz="2400" smtClean="0"/>
              <a:t> плановые назначения </a:t>
            </a:r>
            <a:r>
              <a:rPr lang="ru-RU" sz="2400" b="1" smtClean="0"/>
              <a:t>64,4</a:t>
            </a:r>
            <a:r>
              <a:rPr lang="ru-RU" sz="2400" smtClean="0"/>
              <a:t> тыс. рублей, которые запланированы за счет средств межбюджетных трансфертов из муниципального района в соответствии с заключенным соглашением исполнены в полном объеме и  составили 64,4 тыс. рублей, т.е. 100%.</a:t>
            </a:r>
          </a:p>
          <a:p>
            <a:pPr eaLnBrk="1"/>
            <a:r>
              <a:rPr lang="ru-RU" sz="2400" smtClean="0"/>
              <a:t> </a:t>
            </a:r>
          </a:p>
          <a:p>
            <a:pPr eaLnBrk="1"/>
            <a:r>
              <a:rPr lang="ru-RU" sz="2400" smtClean="0"/>
              <a:t> По разделу </a:t>
            </a:r>
            <a:r>
              <a:rPr lang="ru-RU" sz="2400" b="1" smtClean="0"/>
              <a:t>«Образование»</a:t>
            </a:r>
            <a:r>
              <a:rPr lang="ru-RU" sz="2400" smtClean="0"/>
              <a:t> плановые назначения </a:t>
            </a:r>
            <a:r>
              <a:rPr lang="ru-RU" sz="2400" b="1" smtClean="0"/>
              <a:t>9,0</a:t>
            </a:r>
            <a:r>
              <a:rPr lang="ru-RU" sz="2400" smtClean="0"/>
              <a:t> тыс. рублей, исполнение составило 9,0 тыс. рублей или 100,0%.        </a:t>
            </a: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Содержимое 4" descr="чел. спорт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29125"/>
            <a:ext cx="221456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Содержимое 8" descr="чел с гитарой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29375" y="0"/>
            <a:ext cx="2714625" cy="30003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357688" cy="8572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2400" dirty="0" smtClean="0"/>
              <a:t>«Культура, кинематография» </a:t>
            </a: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6628" name="Текст 3"/>
          <p:cNvSpPr>
            <a:spLocks noGrp="1"/>
          </p:cNvSpPr>
          <p:nvPr>
            <p:ph type="body" sz="half" idx="2"/>
          </p:nvPr>
        </p:nvSpPr>
        <p:spPr>
          <a:xfrm>
            <a:off x="0" y="1214438"/>
            <a:ext cx="8143875" cy="5429250"/>
          </a:xfrm>
        </p:spPr>
        <p:txBody>
          <a:bodyPr/>
          <a:lstStyle/>
          <a:p>
            <a:pPr eaLnBrk="1"/>
            <a:r>
              <a:rPr lang="ru-RU" sz="1800" smtClean="0"/>
              <a:t> </a:t>
            </a:r>
          </a:p>
          <a:p>
            <a:pPr eaLnBrk="1"/>
            <a:r>
              <a:rPr lang="ru-RU" sz="2000" smtClean="0"/>
              <a:t>По разделу </a:t>
            </a:r>
            <a:r>
              <a:rPr lang="ru-RU" sz="2000" b="1" smtClean="0"/>
              <a:t>«Культура, кинематография»  </a:t>
            </a:r>
            <a:r>
              <a:rPr lang="ru-RU" sz="2000" smtClean="0"/>
              <a:t>годовые плановые назначения в соответствии с муниципальной программой </a:t>
            </a:r>
          </a:p>
          <a:p>
            <a:pPr eaLnBrk="1"/>
            <a:r>
              <a:rPr lang="ru-RU" sz="2000" smtClean="0"/>
              <a:t>«Развитие культуры» </a:t>
            </a:r>
            <a:r>
              <a:rPr lang="ru-RU" sz="2000" b="1" smtClean="0"/>
              <a:t> </a:t>
            </a:r>
            <a:r>
              <a:rPr lang="ru-RU" sz="2000" smtClean="0"/>
              <a:t>составили </a:t>
            </a:r>
            <a:r>
              <a:rPr lang="ru-RU" sz="2000" b="1" smtClean="0"/>
              <a:t>4 066,2</a:t>
            </a:r>
            <a:r>
              <a:rPr lang="ru-RU" sz="2000" smtClean="0"/>
              <a:t> тыс. рублей,</a:t>
            </a:r>
          </a:p>
          <a:p>
            <a:pPr eaLnBrk="1"/>
            <a:r>
              <a:rPr lang="ru-RU" sz="2000" smtClean="0"/>
              <a:t> из которых 889,5 тыс. рублей средства областных субсидий на повышение оплаты труда работникам учреждений культуры. Кассовые расходы за 2017 год составили </a:t>
            </a:r>
            <a:r>
              <a:rPr lang="ru-RU" sz="2000" b="1" smtClean="0"/>
              <a:t>4 065,0</a:t>
            </a:r>
            <a:r>
              <a:rPr lang="ru-RU" sz="2000" smtClean="0"/>
              <a:t> тыс. руб. или 99,97% к годовым плановым назначениям.</a:t>
            </a:r>
          </a:p>
          <a:p>
            <a:pPr eaLnBrk="1"/>
            <a:r>
              <a:rPr lang="ru-RU" sz="2000" smtClean="0"/>
              <a:t> </a:t>
            </a:r>
          </a:p>
          <a:p>
            <a:pPr eaLnBrk="1"/>
            <a:r>
              <a:rPr lang="ru-RU" sz="2000" smtClean="0"/>
              <a:t>По разделу </a:t>
            </a:r>
            <a:r>
              <a:rPr lang="ru-RU" sz="2000" b="1" smtClean="0"/>
              <a:t>«Физическая культура и спорт» </a:t>
            </a:r>
            <a:r>
              <a:rPr lang="ru-RU" sz="2000" smtClean="0"/>
              <a:t>плановые назначения </a:t>
            </a:r>
            <a:r>
              <a:rPr lang="ru-RU" sz="2000" b="1" smtClean="0"/>
              <a:t>10,0</a:t>
            </a:r>
            <a:r>
              <a:rPr lang="ru-RU" sz="2000" smtClean="0"/>
              <a:t> тыс. рублей, исполнение 10,0 тыс. рублей или 100,0 %.</a:t>
            </a:r>
          </a:p>
          <a:p>
            <a:pPr eaLnBrk="1"/>
            <a:endParaRPr lang="ru-RU" sz="1800" smtClean="0"/>
          </a:p>
        </p:txBody>
      </p:sp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357688" cy="8572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«Бюджет»</a:t>
            </a:r>
            <a:endParaRPr lang="ru-RU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7650" name="Содержимое 4" descr="картинка бюдже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72250" y="0"/>
            <a:ext cx="2571750" cy="2357438"/>
          </a:xfrm>
        </p:spPr>
      </p:pic>
      <p:sp>
        <p:nvSpPr>
          <p:cNvPr id="27651" name="Текст 3"/>
          <p:cNvSpPr>
            <a:spLocks noGrp="1"/>
          </p:cNvSpPr>
          <p:nvPr>
            <p:ph type="body" sz="half" idx="2"/>
          </p:nvPr>
        </p:nvSpPr>
        <p:spPr>
          <a:xfrm>
            <a:off x="0" y="1357313"/>
            <a:ext cx="8358188" cy="5286375"/>
          </a:xfrm>
        </p:spPr>
        <p:txBody>
          <a:bodyPr/>
          <a:lstStyle/>
          <a:p>
            <a:pPr eaLnBrk="1"/>
            <a:r>
              <a:rPr lang="ru-RU" sz="2000" smtClean="0"/>
              <a:t>Расходы на оплату труда с начислениями в составе расходов бюджета сельского поселения за 2017 год исполнены в сумме 7 029,5 тыс. рублей или 65,2 %  . Из них расходы на оплату труда с начислениями  работников аппарата Администрации сельского поселения составили 3 603,5 тыс. рублей и расходы на оплату труда с начислениями работников учреждений культуры –  3 426,0 тыс. рублей. </a:t>
            </a:r>
          </a:p>
          <a:p>
            <a:pPr eaLnBrk="1"/>
            <a:r>
              <a:rPr lang="ru-RU" sz="2000" smtClean="0"/>
              <a:t>               Расходы на оплату коммунальных услуг за 2017 год составили 1 346,8 тыс. рублей или 12,5 % от общего объема кассовых  расходов бюджета поселения, из которых расходы на оплату уличного освещения составили 906,2 тыс. рублей. </a:t>
            </a:r>
          </a:p>
          <a:p>
            <a:pPr eaLnBrk="1"/>
            <a:r>
              <a:rPr lang="ru-RU" sz="2000" smtClean="0"/>
              <a:t>Расходы на капитальные вложения в основные фонды за 2017 год  составили 55,4 тыс. рублей или 0,5% от общего объема кассовых  расходов бюджета поселения.</a:t>
            </a:r>
          </a:p>
          <a:p>
            <a:pPr eaLnBrk="1"/>
            <a:r>
              <a:rPr lang="ru-RU" sz="2000" smtClean="0"/>
              <a:t>               Просроченной кредиторской задолженности по итогам 2017 года  в бюджете  сельского поселения нет.</a:t>
            </a:r>
          </a:p>
          <a:p>
            <a:pPr eaLnBrk="1"/>
            <a:endParaRPr lang="ru-RU" sz="1800" smtClean="0"/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7072313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Субботники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8674" name="Содержимое 4" descr="побел. клад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143000"/>
            <a:ext cx="4286250" cy="4786313"/>
          </a:xfrm>
        </p:spPr>
      </p:pic>
      <p:pic>
        <p:nvPicPr>
          <p:cNvPr id="28675" name="Содержимое 5" descr="субботн. перед слётом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00500" y="1785938"/>
            <a:ext cx="4900613" cy="4714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Содержимое 8" descr="20170406-0004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1000125"/>
            <a:ext cx="5786437" cy="43576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Субботники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9699" name="Содержимое 9" descr="20170406-0007.jpe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57688" y="3071813"/>
            <a:ext cx="4786312" cy="3660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Содержимое 11" descr="турслёт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57188"/>
            <a:ext cx="5357813" cy="5768975"/>
          </a:xfrm>
        </p:spPr>
      </p:pic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                                 </a:t>
            </a:r>
            <a:r>
              <a:rPr lang="ru-RU" b="1" i="1" smtClean="0">
                <a:solidFill>
                  <a:srgbClr val="7030A0"/>
                </a:solidFill>
              </a:rPr>
              <a:t>Турслёт</a:t>
            </a:r>
          </a:p>
        </p:txBody>
      </p:sp>
      <p:pic>
        <p:nvPicPr>
          <p:cNvPr id="30723" name="Содержимое 12" descr="побел. клад (8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29125" y="2347913"/>
            <a:ext cx="4714875" cy="45100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                                 </a:t>
            </a:r>
            <a:r>
              <a:rPr lang="ru-RU" b="1" i="1" smtClean="0">
                <a:solidFill>
                  <a:srgbClr val="7030A0"/>
                </a:solidFill>
              </a:rPr>
              <a:t>Турслёт</a:t>
            </a:r>
          </a:p>
        </p:txBody>
      </p:sp>
      <p:pic>
        <p:nvPicPr>
          <p:cNvPr id="31746" name="Содержимое 6" descr="турслёт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57188"/>
            <a:ext cx="4495800" cy="5019675"/>
          </a:xfrm>
        </p:spPr>
      </p:pic>
      <p:pic>
        <p:nvPicPr>
          <p:cNvPr id="31747" name="Содержимое 7" descr="турслёт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71938" y="1428750"/>
            <a:ext cx="4721225" cy="5429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00363" cy="1143000"/>
          </a:xfrm>
        </p:spPr>
        <p:txBody>
          <a:bodyPr/>
          <a:lstStyle/>
          <a:p>
            <a:pPr algn="l" eaLnBrk="1" hangingPunct="1"/>
            <a:r>
              <a:rPr lang="ru-RU" b="1" i="1" smtClean="0">
                <a:solidFill>
                  <a:srgbClr val="7030A0"/>
                </a:solidFill>
              </a:rPr>
              <a:t>Турслёт</a:t>
            </a:r>
          </a:p>
        </p:txBody>
      </p:sp>
      <p:pic>
        <p:nvPicPr>
          <p:cNvPr id="32770" name="Содержимое 8" descr="побел. клад (9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62225"/>
            <a:ext cx="4900613" cy="4295775"/>
          </a:xfrm>
        </p:spPr>
      </p:pic>
      <p:pic>
        <p:nvPicPr>
          <p:cNvPr id="32771" name="Содержимое 9" descr="турсл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29063" y="0"/>
            <a:ext cx="5243512" cy="4714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Содержимое 3" descr="человечки поют играю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i="1" smtClean="0">
                <a:solidFill>
                  <a:schemeClr val="tx2"/>
                </a:solidFill>
              </a:rPr>
              <a:t>Культура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57925" cy="1143000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C00000"/>
                </a:solidFill>
              </a:rPr>
              <a:t>День защитника отечества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Встреча участников автопробега по местам боевой славы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4819" name="Содержимое 6" descr="25 фев. памят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2071688"/>
            <a:ext cx="4400550" cy="337978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57813" y="2928938"/>
            <a:ext cx="3786187" cy="42862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Награждение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4821" name="Содержимое 7" descr="вруч медал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14813" y="3500438"/>
            <a:ext cx="4541837" cy="33575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430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Широкая масленица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5842" name="Содержимое 8" descr="маслениц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143000"/>
            <a:ext cx="4429125" cy="4019550"/>
          </a:xfrm>
        </p:spPr>
      </p:pic>
      <p:pic>
        <p:nvPicPr>
          <p:cNvPr id="35843" name="Содержимое 9" descr="Масленица Сад-Баз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00500" y="2516188"/>
            <a:ext cx="5143500" cy="4056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3929063" cy="114300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Международный </a:t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   женский день 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6866" name="Содержимое 6" descr="8 марта танц. алексеевк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00313"/>
            <a:ext cx="6572250" cy="4357687"/>
          </a:xfrm>
        </p:spPr>
      </p:pic>
      <p:pic>
        <p:nvPicPr>
          <p:cNvPr id="36867" name="Содержимое 7" descr="8марта Алекс. хор крыноч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86200" y="0"/>
            <a:ext cx="5257800" cy="3714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3929063" cy="114300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Международный </a:t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   женский день 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7890" name="Содержимое 9" descr="8 март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14938" y="2428875"/>
            <a:ext cx="3929062" cy="4954588"/>
          </a:xfrm>
        </p:spPr>
      </p:pic>
      <p:pic>
        <p:nvPicPr>
          <p:cNvPr id="37891" name="Содержимое 8" descr="8 мар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357313"/>
            <a:ext cx="5643563" cy="4786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071938" cy="16430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«День Победы»</a:t>
            </a:r>
          </a:p>
        </p:txBody>
      </p:sp>
      <p:pic>
        <p:nvPicPr>
          <p:cNvPr id="38914" name="Содержимое 7" descr="G:\фото Татьяны Михайловны\20170509_084206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88"/>
            <a:ext cx="5000625" cy="5357812"/>
          </a:xfrm>
        </p:spPr>
      </p:pic>
      <p:pic>
        <p:nvPicPr>
          <p:cNvPr id="38915" name="Содержимое 13" descr="9 мая надежд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14813" y="0"/>
            <a:ext cx="4929187" cy="39385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Содержимое 6" descr="9 мая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4929188" cy="5715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29300" cy="654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                  «День Победы»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9939" name="Содержимое 7" descr="IMG_1964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14875" y="2857500"/>
            <a:ext cx="4429125" cy="37861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29300" cy="654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«День Победы»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1986" name="Содержимое 5" descr="9 мая Алексеевка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00513" y="3062288"/>
            <a:ext cx="5043487" cy="3795712"/>
          </a:xfrm>
        </p:spPr>
      </p:pic>
      <p:pic>
        <p:nvPicPr>
          <p:cNvPr id="41987" name="Содержимое 4" descr="9 мая Алекеевка маки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285875"/>
            <a:ext cx="4786313" cy="40909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Рисунок 5" descr="G:\фото Татьяны Михайловны\20170509_1023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86438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Рисунок 7" descr="G:\фото Татьяны Михайловны\20170509_1006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428750"/>
            <a:ext cx="4500562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Содержимое 3" descr="DSC005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714375"/>
          </a:xfrm>
        </p:spPr>
        <p:txBody>
          <a:bodyPr/>
          <a:lstStyle/>
          <a:p>
            <a:pPr algn="l" eaLnBrk="1" hangingPunct="1"/>
            <a:r>
              <a:rPr lang="ru-RU" sz="5400" b="1" i="1" smtClean="0">
                <a:solidFill>
                  <a:srgbClr val="58267E"/>
                </a:solidFill>
              </a:rPr>
              <a:t>День защиты детей</a:t>
            </a:r>
            <a:endParaRPr lang="ru-RU" sz="5400" i="1" smtClean="0">
              <a:solidFill>
                <a:srgbClr val="58267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300" b="1" i="1" dirty="0" smtClean="0">
                <a:solidFill>
                  <a:srgbClr val="0070C0"/>
                </a:solidFill>
              </a:rPr>
              <a:t>День независимости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5058" name="Содержимое 4" descr="12 июн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857250"/>
            <a:ext cx="4686300" cy="4233863"/>
          </a:xfrm>
        </p:spPr>
      </p:pic>
      <p:pic>
        <p:nvPicPr>
          <p:cNvPr id="45059" name="Содержимое 5" descr="Сад- Базовский СДК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14813" y="3214688"/>
            <a:ext cx="4929187" cy="3643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  <a:latin typeface="Arial" charset="0"/>
              </a:rPr>
              <a:t>День молодёжи</a:t>
            </a:r>
          </a:p>
        </p:txBody>
      </p:sp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052513"/>
            <a:ext cx="78486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6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pPr eaLnBrk="1" hangingPunct="1"/>
            <a:r>
              <a:rPr lang="ru-RU" sz="4300" b="1" i="1" smtClean="0">
                <a:solidFill>
                  <a:srgbClr val="FF0000"/>
                </a:solidFill>
              </a:rPr>
              <a:t>День семьи, любви и верности</a:t>
            </a:r>
          </a:p>
        </p:txBody>
      </p:sp>
      <p:pic>
        <p:nvPicPr>
          <p:cNvPr id="4608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268413"/>
            <a:ext cx="8135938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6143625" cy="654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00B050"/>
                </a:solidFill>
              </a:rPr>
              <a:t>День села</a:t>
            </a:r>
            <a:endParaRPr lang="ru-RU" b="1" i="1" dirty="0">
              <a:solidFill>
                <a:srgbClr val="00B050"/>
              </a:solidFill>
            </a:endParaRPr>
          </a:p>
        </p:txBody>
      </p:sp>
      <p:pic>
        <p:nvPicPr>
          <p:cNvPr id="47106" name="Рисунок 9" descr="C:\Users\Thanks\Desktop\Фото подбор Отчёт.собрание 23.01.2018\IMG_37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63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Рисунок 10" descr="C:\Users\Thanks\Desktop\Фото подбор Отчёт.собрание 23.01.2018\День села Алед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8" y="2500313"/>
            <a:ext cx="4587875" cy="364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6143625" cy="654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00B050"/>
                </a:solidFill>
              </a:rPr>
              <a:t>День посёлка</a:t>
            </a:r>
            <a:endParaRPr lang="ru-RU" b="1" i="1" dirty="0">
              <a:solidFill>
                <a:srgbClr val="00B050"/>
              </a:solidFill>
            </a:endParaRPr>
          </a:p>
        </p:txBody>
      </p:sp>
      <p:pic>
        <p:nvPicPr>
          <p:cNvPr id="48130" name="Рисунок 5" descr="C:\Users\Thanks\Desktop\Фото подбор Отчёт.собрание 23.01.2018\DSC023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63"/>
            <a:ext cx="48641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Рисунок 4" descr="C:\Users\Thanks\Desktop\Фото подбор Отчёт.собрание 23.01.2018\DSC023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3" y="2857500"/>
            <a:ext cx="521493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Содержимое 5" descr="C:\Users\Thanks\Desktop\Фото подбор Отчёт.собрание 23.01.2018\4 ноября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1000125"/>
            <a:ext cx="8072438" cy="5554663"/>
          </a:xfrm>
        </p:spPr>
      </p:pic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FF0000"/>
                </a:solidFill>
              </a:rPr>
              <a:t>День Единства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8229600" cy="6000750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rgbClr val="002060"/>
                </a:solidFill>
              </a:rPr>
              <a:t>К 100 летию революции</a:t>
            </a:r>
          </a:p>
        </p:txBody>
      </p:sp>
      <p:pic>
        <p:nvPicPr>
          <p:cNvPr id="50178" name="Рисунок 4" descr="C:\Users\Thanks\Desktop\Фото подбор Отчёт.собрание 23.01.2018\IMG_44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i="1" dirty="0" smtClean="0">
                <a:solidFill>
                  <a:schemeClr val="accent6">
                    <a:lumMod val="50000"/>
                  </a:schemeClr>
                </a:solidFill>
              </a:rPr>
              <a:t>День пожилого человека</a:t>
            </a:r>
            <a:endParaRPr lang="ru-RU" sz="48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1202" name="Рисунок 2" descr="C:\Users\Thanks\Desktop\Фото подбор Отчёт.собрание 23.01.2018\IMG_43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071563"/>
            <a:ext cx="842962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Рисунок 2" descr="C:\Users\Thanks\Desktop\Фото подбор Отчёт.собрание 23.01.2018\IMG_43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80013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Рисунок 3" descr="C:\Users\Thanks\Desktop\Фото подбор Отчёт.собрание 23.01.2018\IMG_43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85750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chemeClr val="tx2"/>
                </a:solidFill>
              </a:rPr>
              <a:t>Новогодние праздники</a:t>
            </a:r>
          </a:p>
        </p:txBody>
      </p:sp>
      <p:pic>
        <p:nvPicPr>
          <p:cNvPr id="53250" name="Рисунок 5" descr="C:\Users\Thanks\Desktop\Фото подбор Отчёт.собрание 23.01.2018\IMG_20171229_1434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8" y="2786063"/>
            <a:ext cx="5072062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Рисунок 3" descr="C:\Users\Thanks\Desktop\Фото подбор Отчёт.собрание 23.01.2018\IMG_20171229_1446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3000"/>
            <a:ext cx="4786313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Рисунок 2" descr="C:\Users\Thanks\Desktop\Фото подбор Отчёт.собрание 23.01.2018\IMG_20171227_1633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4042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2" descr="G:\Camera\20171223_2042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214438"/>
            <a:ext cx="4857750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Рисунок 2" descr="C:\Users\Thanks\Desktop\Фото подбор Отчёт.собрание 23.01.2018\фото подбор\DSC013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1493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8" name="Рисунок 3" descr="C:\Users\Thanks\Desktop\Фото подбор Отчёт.собрание 23.01.2018\фото подбор\IMG_20170924_1515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8" y="2214563"/>
            <a:ext cx="500062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Рисунок 1" descr="C:\Users\Thanks\Desktop\Фото подбор Отчёт.собрание 23.01.2018\DSC012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Рисунок 1" descr="C:\Users\Thanks\Desktop\ФотоДень матери 2017\DSC016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Рисунок 1" descr="G:\Camera\20170830_1748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Чистый берег</a:t>
            </a: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9394" name="Рисунок 3" descr="C:\Users\Thanks\Desktop\Фото подбор Отчёт.собрание 23.01.2018\IMG_39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2897188"/>
            <a:ext cx="594042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Рисунок 2" descr="C:\Users\Thanks\Desktop\Фото подбор Отчёт.собрание 23.01.2018\IMG_39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38"/>
            <a:ext cx="49276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647D33"/>
                </a:solidFill>
              </a:rPr>
              <a:t>Театральные постановки посвящённые         </a:t>
            </a:r>
            <a:br>
              <a:rPr lang="ru-RU" sz="2800" b="1" smtClean="0">
                <a:solidFill>
                  <a:srgbClr val="647D33"/>
                </a:solidFill>
              </a:rPr>
            </a:br>
            <a:r>
              <a:rPr lang="ru-RU" sz="2800" b="1" smtClean="0">
                <a:solidFill>
                  <a:srgbClr val="647D33"/>
                </a:solidFill>
              </a:rPr>
              <a:t>            году экологии в России</a:t>
            </a:r>
            <a:endParaRPr lang="ru-RU" sz="2800" smtClean="0"/>
          </a:p>
        </p:txBody>
      </p:sp>
      <p:pic>
        <p:nvPicPr>
          <p:cNvPr id="60418" name="Содержимое 3" descr="клод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1428750"/>
            <a:ext cx="8329612" cy="4786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647D33"/>
                </a:solidFill>
              </a:rPr>
              <a:t>«Сказка про то, как Вовка и Петька воду искали»</a:t>
            </a:r>
            <a:endParaRPr lang="ru-RU" sz="2800" smtClean="0"/>
          </a:p>
        </p:txBody>
      </p:sp>
      <p:pic>
        <p:nvPicPr>
          <p:cNvPr id="61442" name="Содержимое 5" descr="сказ. Алекс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1357313"/>
            <a:ext cx="8574087" cy="4929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75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647D33"/>
                </a:solidFill>
              </a:rPr>
              <a:t>«Экологические приключения Буратино и его друзей»</a:t>
            </a:r>
            <a:endParaRPr lang="ru-RU" sz="2800" smtClean="0"/>
          </a:p>
        </p:txBody>
      </p:sp>
      <p:pic>
        <p:nvPicPr>
          <p:cNvPr id="62466" name="Содержимое 5" descr="Сказк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1285875"/>
            <a:ext cx="8575675" cy="5143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75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647D33"/>
                </a:solidFill>
              </a:rPr>
              <a:t>«Маленькое чудо большой репки»</a:t>
            </a:r>
            <a:endParaRPr lang="ru-RU" sz="3200" smtClean="0"/>
          </a:p>
        </p:txBody>
      </p:sp>
      <p:pic>
        <p:nvPicPr>
          <p:cNvPr id="63490" name="Содержимое 4" descr="Авило- Федоров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" y="1071563"/>
            <a:ext cx="7572375" cy="55006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2928938" cy="642938"/>
          </a:xfrm>
        </p:spPr>
        <p:txBody>
          <a:bodyPr/>
          <a:lstStyle/>
          <a:p>
            <a:pPr algn="l" eaLnBrk="1" hangingPunct="1"/>
            <a:r>
              <a:rPr lang="ru-RU" sz="3200" b="1" smtClean="0">
                <a:solidFill>
                  <a:srgbClr val="FF0000"/>
                </a:solidFill>
              </a:rPr>
              <a:t>Фестивали</a:t>
            </a:r>
          </a:p>
        </p:txBody>
      </p:sp>
      <p:pic>
        <p:nvPicPr>
          <p:cNvPr id="64514" name="Содержимое 8" descr="родники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500063"/>
            <a:ext cx="4900613" cy="3429000"/>
          </a:xfrm>
        </p:spPr>
      </p:pic>
      <p:pic>
        <p:nvPicPr>
          <p:cNvPr id="64515" name="Содержимое 6" descr="IMG_329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0" y="2643188"/>
            <a:ext cx="4000500" cy="277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3" descr="C:\Users\Thanks\Desktop\Фото подбор Отчёт.собрание 23.01.2018\Ряженое 1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105400" y="3829050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Содержимое 4" descr="фес.танц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88" y="2286000"/>
            <a:ext cx="650081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/>
          <a:lstStyle/>
          <a:p>
            <a:pPr algn="l" eaLnBrk="1" hangingPunct="1"/>
            <a:r>
              <a:rPr lang="ru-RU" sz="3200" b="1" i="1" smtClean="0">
                <a:solidFill>
                  <a:srgbClr val="647D33"/>
                </a:solidFill>
              </a:rPr>
              <a:t>Фестиваль танца</a:t>
            </a:r>
            <a:r>
              <a:rPr lang="ru-RU" sz="2400" b="1" smtClean="0">
                <a:solidFill>
                  <a:srgbClr val="647D33"/>
                </a:solidFill>
              </a:rPr>
              <a:t/>
            </a:r>
            <a:br>
              <a:rPr lang="ru-RU" sz="2400" b="1" smtClean="0">
                <a:solidFill>
                  <a:srgbClr val="647D33"/>
                </a:solidFill>
              </a:rPr>
            </a:br>
            <a:endParaRPr lang="ru-RU" sz="2400" smtClean="0"/>
          </a:p>
        </p:txBody>
      </p:sp>
      <p:pic>
        <p:nvPicPr>
          <p:cNvPr id="66563" name="Содержимое 5" descr="медузы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714375"/>
            <a:ext cx="6357938" cy="3857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Рисунок 6" descr="C:\Users\Thanks\Desktop\Фото подбор Отчёт.собрание 23.01.2018\IMG_39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2897188"/>
            <a:ext cx="594042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6" name="Рисунок 4" descr="C:\Users\Thanks\Desktop\Фото подбор Отчёт.собрание 23.01.2018\IMG_39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94042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Рисунок 4" descr="C:\Users\Thanks\Desktop\Фото подбор Отчёт.собрание 23.01.2018\IMG_44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Слёт работников культуры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9634" name="Содержимое 4" descr="IMG_24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000125"/>
            <a:ext cx="4038600" cy="2692400"/>
          </a:xfrm>
        </p:spPr>
      </p:pic>
      <p:pic>
        <p:nvPicPr>
          <p:cNvPr id="69635" name="Содержимое 5" descr="IMG_251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14563" y="3143250"/>
            <a:ext cx="4038600" cy="2692400"/>
          </a:xfrm>
        </p:spPr>
      </p:pic>
      <p:pic>
        <p:nvPicPr>
          <p:cNvPr id="69636" name="Содержимое 7" descr="IMG_249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0763" y="4286250"/>
            <a:ext cx="30432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Рисунок 1" descr="C:\Users\Thanks\Desktop\Фото подбор Отчёт.собрание 23.01.2018\IMG_34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2" descr="C:\Users\Thanks\Pictures\20170718-000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Рисунок 2" descr="DSC0724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0"/>
            <a:ext cx="9144000" cy="764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6431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Алексеевское </a:t>
            </a:r>
            <a:b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                    сельское </a:t>
            </a:r>
            <a:b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                                    поселение</a:t>
            </a:r>
            <a:endParaRPr lang="ru-RU" sz="54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746</Words>
  <Application>Microsoft Office PowerPoint</Application>
  <PresentationFormat>Экран (4:3)</PresentationFormat>
  <Paragraphs>123</Paragraphs>
  <Slides>55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Тема Office</vt:lpstr>
      <vt:lpstr>Отчёт муниципального образования «Алексеевское сельское поселение  за   2017 год</vt:lpstr>
      <vt:lpstr>                    Исполнение  бюджета                      сельского поселения </vt:lpstr>
      <vt:lpstr>  Исполнение  бюджета  сельского поселения </vt:lpstr>
      <vt:lpstr>  Основные направления расходов  бюджета сельского поселения: </vt:lpstr>
      <vt:lpstr>  «Национальная безопасность и правоохранительная деятельность»  </vt:lpstr>
      <vt:lpstr>- «Национальная экономика» - </vt:lpstr>
      <vt:lpstr>  - «Жилищное хозяйство» </vt:lpstr>
      <vt:lpstr>   - «Коммунальное хозяйство»  </vt:lpstr>
      <vt:lpstr>     - «Благоустройство» - </vt:lpstr>
      <vt:lpstr>     «Охрана окружающей среды» </vt:lpstr>
      <vt:lpstr>     «Культура, кинематография» </vt:lpstr>
      <vt:lpstr>    «Бюджет»</vt:lpstr>
      <vt:lpstr>Субботники</vt:lpstr>
      <vt:lpstr>Субботники</vt:lpstr>
      <vt:lpstr>                                  Турслёт</vt:lpstr>
      <vt:lpstr>                                  Турслёт</vt:lpstr>
      <vt:lpstr>Турслёт</vt:lpstr>
      <vt:lpstr>Культура</vt:lpstr>
      <vt:lpstr>День защитника отечества</vt:lpstr>
      <vt:lpstr>Широкая масленица</vt:lpstr>
      <vt:lpstr>Международный     женский день </vt:lpstr>
      <vt:lpstr>Международный     женский день </vt:lpstr>
      <vt:lpstr>«День Победы»</vt:lpstr>
      <vt:lpstr>                  «День Победы»</vt:lpstr>
      <vt:lpstr>«День Победы»</vt:lpstr>
      <vt:lpstr>Слайд 26</vt:lpstr>
      <vt:lpstr>День защиты детей</vt:lpstr>
      <vt:lpstr>День независимости России </vt:lpstr>
      <vt:lpstr>День молодёжи</vt:lpstr>
      <vt:lpstr>День семьи, любви и верности</vt:lpstr>
      <vt:lpstr>День села</vt:lpstr>
      <vt:lpstr>День посёлка</vt:lpstr>
      <vt:lpstr>День Единства</vt:lpstr>
      <vt:lpstr>К 100 летию революции</vt:lpstr>
      <vt:lpstr>День пожилого человека</vt:lpstr>
      <vt:lpstr>Слайд 36</vt:lpstr>
      <vt:lpstr>Новогодние праздники</vt:lpstr>
      <vt:lpstr>Слайд 38</vt:lpstr>
      <vt:lpstr>Слайд 39</vt:lpstr>
      <vt:lpstr>Слайд 40</vt:lpstr>
      <vt:lpstr>Слайд 41</vt:lpstr>
      <vt:lpstr>Слайд 42</vt:lpstr>
      <vt:lpstr>                                  Чистый берег</vt:lpstr>
      <vt:lpstr>Театральные постановки посвящённые                      году экологии в России</vt:lpstr>
      <vt:lpstr>«Сказка про то, как Вовка и Петька воду искали»</vt:lpstr>
      <vt:lpstr>«Экологические приключения Буратино и его друзей»</vt:lpstr>
      <vt:lpstr>«Маленькое чудо большой репки»</vt:lpstr>
      <vt:lpstr>Фестивали</vt:lpstr>
      <vt:lpstr>Фестиваль танца </vt:lpstr>
      <vt:lpstr>Слайд 50</vt:lpstr>
      <vt:lpstr>Слайд 51</vt:lpstr>
      <vt:lpstr>Слёт работников культуры </vt:lpstr>
      <vt:lpstr>Слайд 53</vt:lpstr>
      <vt:lpstr>Слайд 54</vt:lpstr>
      <vt:lpstr>Алексеевское                       сельское                                       поселение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Irina</dc:creator>
  <cp:lastModifiedBy>1</cp:lastModifiedBy>
  <cp:revision>67</cp:revision>
  <dcterms:created xsi:type="dcterms:W3CDTF">2017-06-29T14:50:10Z</dcterms:created>
  <dcterms:modified xsi:type="dcterms:W3CDTF">2018-04-04T05:45:07Z</dcterms:modified>
</cp:coreProperties>
</file>