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4" r:id="rId9"/>
    <p:sldId id="265" r:id="rId10"/>
    <p:sldId id="266" r:id="rId11"/>
    <p:sldId id="291" r:id="rId12"/>
    <p:sldId id="292"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3" r:id="rId38"/>
    <p:sldId id="294" r:id="rId39"/>
    <p:sldId id="295" r:id="rId40"/>
    <p:sldId id="296" r:id="rId41"/>
    <p:sldId id="297"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53" autoAdjust="0"/>
  </p:normalViewPr>
  <p:slideViewPr>
    <p:cSldViewPr>
      <p:cViewPr varScale="1">
        <p:scale>
          <a:sx n="72" d="100"/>
          <a:sy n="72" d="100"/>
        </p:scale>
        <p:origin x="-12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BF09D8FE-C104-4D3A-9DCC-FF18A65FF47D}" type="datetimeFigureOut">
              <a:rPr lang="ru-RU" smtClean="0"/>
              <a:pPr/>
              <a:t>14.05.2014</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E6C2989B-8EDE-4DD1-84A7-D68B431266BE}"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6C2989B-8EDE-4DD1-84A7-D68B431266BE}"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6C2989B-8EDE-4DD1-84A7-D68B431266BE}"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6C2989B-8EDE-4DD1-84A7-D68B431266BE}"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6C2989B-8EDE-4DD1-84A7-D68B431266B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6C2989B-8EDE-4DD1-84A7-D68B431266BE}"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E6C2989B-8EDE-4DD1-84A7-D68B431266BE}"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BF09D8FE-C104-4D3A-9DCC-FF18A65FF47D}" type="datetimeFigureOut">
              <a:rPr lang="ru-RU" smtClean="0"/>
              <a:pPr/>
              <a:t>14.05.2014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6C2989B-8EDE-4DD1-84A7-D68B431266BE}"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BF09D8FE-C104-4D3A-9DCC-FF18A65FF47D}" type="datetimeFigureOut">
              <a:rPr lang="ru-RU" smtClean="0"/>
              <a:pPr/>
              <a:t>14.05.2014</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E6C2989B-8EDE-4DD1-84A7-D68B431266BE}"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6C2989B-8EDE-4DD1-84A7-D68B431266BE}"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F09D8FE-C104-4D3A-9DCC-FF18A65FF47D}" type="datetimeFigureOut">
              <a:rPr lang="ru-RU" smtClean="0"/>
              <a:pPr/>
              <a:t>14.05.2014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6C2989B-8EDE-4DD1-84A7-D68B431266BE}"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F09D8FE-C104-4D3A-9DCC-FF18A65FF47D}" type="datetimeFigureOut">
              <a:rPr lang="ru-RU" smtClean="0"/>
              <a:pPr/>
              <a:t>14.05.2014</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6C2989B-8EDE-4DD1-84A7-D68B431266BE}"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642919"/>
            <a:ext cx="7772400" cy="2957532"/>
          </a:xfrm>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ru-RU" dirty="0" smtClean="0">
                <a:solidFill>
                  <a:schemeClr val="tx2">
                    <a:lumMod val="75000"/>
                  </a:schemeClr>
                </a:solidFill>
                <a:latin typeface="Times New Roman" pitchFamily="18" charset="0"/>
                <a:cs typeface="Times New Roman" pitchFamily="18" charset="0"/>
              </a:rPr>
              <a:t>ОТЧЕТ ГЛАВЫ АЛЕКСЕЕВСКОГО СЕЛЬСКОГО ПОСЕЛЕНИЯ</a:t>
            </a:r>
            <a:endParaRPr lang="ru-RU" dirty="0">
              <a:solidFill>
                <a:schemeClr val="tx2">
                  <a:lumMod val="75000"/>
                </a:schemeClr>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714348" y="3886200"/>
            <a:ext cx="7786742" cy="1752600"/>
          </a:xfrm>
        </p:spPr>
        <p:style>
          <a:lnRef idx="1">
            <a:schemeClr val="dk1"/>
          </a:lnRef>
          <a:fillRef idx="2">
            <a:schemeClr val="dk1"/>
          </a:fillRef>
          <a:effectRef idx="1">
            <a:schemeClr val="dk1"/>
          </a:effectRef>
          <a:fontRef idx="minor">
            <a:schemeClr val="dk1"/>
          </a:fontRef>
        </p:style>
        <p:txBody>
          <a:bodyPr/>
          <a:lstStyle/>
          <a:p>
            <a:pPr algn="ctr"/>
            <a:r>
              <a:rPr lang="ru-RU" b="1" dirty="0" smtClean="0">
                <a:solidFill>
                  <a:schemeClr val="tx2">
                    <a:lumMod val="75000"/>
                  </a:schemeClr>
                </a:solidFill>
                <a:latin typeface="Times New Roman" pitchFamily="18" charset="0"/>
                <a:cs typeface="Times New Roman" pitchFamily="18" charset="0"/>
              </a:rPr>
              <a:t>ПО ИТОГАМ РАБОТЫ ЗА 2013 ГОД</a:t>
            </a:r>
            <a:endParaRPr lang="ru-RU" b="1" dirty="0">
              <a:solidFill>
                <a:schemeClr val="tx2">
                  <a:lumMod val="75000"/>
                </a:schemeClr>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142984"/>
            <a:ext cx="8229600" cy="4864307"/>
          </a:xfrm>
        </p:spPr>
        <p:txBody>
          <a:bodyPr>
            <a:noAutofit/>
          </a:bodyPr>
          <a:lstStyle/>
          <a:p>
            <a:pPr hangingPunct="0"/>
            <a:r>
              <a:rPr lang="ru-RU" sz="1400" dirty="0" smtClean="0">
                <a:latin typeface="Times New Roman" pitchFamily="18" charset="0"/>
                <a:cs typeface="Times New Roman" pitchFamily="18" charset="0"/>
              </a:rPr>
              <a:t> Исполнение  бюджета сельского поселения  за 12 месяцев 2013  года составило по доходам в сумме 21 432,8  тыс. рублей, или 97,1 процентов к  годовому плану и по расходам  в сумме  21 441,3 тыс. рублей, или 97,4 процентов к  годовому плану.  По итогам 12 месяцев  2013 года  сложился дефицит бюджета сельского поселения в сумме 58,3 тыс. рублей. По сравнению с аналогичным периодом 2012 года поступление доходов в 2013 году увеличилось на сумму 6 415,8 тыс. рублей или на 42,7 процентов.                                                                                          </a:t>
            </a:r>
          </a:p>
          <a:p>
            <a:pPr hangingPunct="0"/>
            <a:r>
              <a:rPr lang="ru-RU" sz="1400" dirty="0" smtClean="0">
                <a:latin typeface="Times New Roman" pitchFamily="18" charset="0"/>
                <a:cs typeface="Times New Roman" pitchFamily="18" charset="0"/>
              </a:rPr>
              <a:t>                  Объём расходов бюджета сельского поселения в сравнении с аналогичным периодом 2012 года увеличился  на ­88,1 тыс. рублей или 0,4 процента.                                                                                                                              </a:t>
            </a:r>
          </a:p>
          <a:p>
            <a:pPr hangingPunct="0"/>
            <a:r>
              <a:rPr lang="ru-RU" sz="1400" dirty="0" smtClean="0">
                <a:latin typeface="Times New Roman" pitchFamily="18" charset="0"/>
                <a:cs typeface="Times New Roman" pitchFamily="18" charset="0"/>
              </a:rPr>
              <a:t>Налоговые и неналоговые доходы  бюджета сельского  поселения  исполнены в сумме  5 899,6 тыс. рублей или 98,8 процентов к годовым плановым назначениям. Данный показатель выше уровня аналогичного периода 2012 года  на 15,4 процента и составил 786,3 тыс. рублей. Увеличение поступлений за 12 месяцев 2013 года объясняется поступлением задолженности за прошлые отчетные периоды от ООО «Радуга-Трейдинг» доходов, получаемых в виде арендной платы за земельные участки, государственная собственность на которые не разграничена, а также средства от продажи права на заключение договоров аренды указанных земельных участков.                                                                                                              </a:t>
            </a:r>
          </a:p>
          <a:p>
            <a:pPr hangingPunct="0"/>
            <a:r>
              <a:rPr lang="ru-RU" sz="1400" dirty="0" smtClean="0">
                <a:latin typeface="Times New Roman" pitchFamily="18" charset="0"/>
                <a:cs typeface="Times New Roman" pitchFamily="18" charset="0"/>
              </a:rPr>
              <a:t>             Наибольший удельный вес в  структуре  собственных  доходов  составляют: доходы, получаемые в виде арендной платы за земельные участки  – 2 183,6 тыс. рублей или 37,0 процентов, земельный  налог – 1 978,4 тыс. рублей или 33,5  процентов.</a:t>
            </a:r>
          </a:p>
        </p:txBody>
      </p:sp>
      <p:sp>
        <p:nvSpPr>
          <p:cNvPr id="3" name="Заголовок 2"/>
          <p:cNvSpPr>
            <a:spLocks noGrp="1"/>
          </p:cNvSpPr>
          <p:nvPr>
            <p:ph type="title"/>
          </p:nvPr>
        </p:nvSpPr>
        <p:spPr>
          <a:xfrm>
            <a:off x="457200" y="274638"/>
            <a:ext cx="8229600" cy="725470"/>
          </a:xfrm>
        </p:spPr>
        <p:txBody>
          <a:bodyPr>
            <a:noAutofit/>
          </a:bodyPr>
          <a:lstStyle/>
          <a:p>
            <a:pPr algn="ctr"/>
            <a:r>
              <a:rPr lang="ru-RU" sz="1800" dirty="0" smtClean="0">
                <a:latin typeface="Times New Roman" pitchFamily="18" charset="0"/>
                <a:cs typeface="Times New Roman" pitchFamily="18" charset="0"/>
              </a:rPr>
              <a:t>ИНФОРМАЦИЯ ОБ ИТОГАХ РАБОТЫ                                                                       за 12 месяцев 2013 года.</a:t>
            </a:r>
            <a:br>
              <a:rPr lang="ru-RU" sz="1800" dirty="0" smtClean="0">
                <a:latin typeface="Times New Roman" pitchFamily="18" charset="0"/>
                <a:cs typeface="Times New Roman" pitchFamily="18" charset="0"/>
              </a:rPr>
            </a:br>
            <a:endParaRPr lang="ru-RU" sz="1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785795"/>
            <a:ext cx="8229600" cy="4286280"/>
          </a:xfrm>
        </p:spPr>
        <p:txBody>
          <a:bodyPr>
            <a:normAutofit/>
          </a:bodyPr>
          <a:lstStyle/>
          <a:p>
            <a:pPr algn="just" hangingPunct="0"/>
            <a:r>
              <a:rPr lang="ru-RU" sz="2800"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Безвозмездные поступления за 12 месяцев 2013 года составили 15 533.3 тыс. рублей:             из них 5 746,0 тыс. рублей дотация на выравнивание бюджетной обеспеченности, из которых 4 922,3 тыс. рублей средства областного бюджета и 823,7 тыс. рублей средства бюджета муниципального района;                                                                                                                             </a:t>
            </a:r>
          </a:p>
          <a:p>
            <a:pPr algn="just" hangingPunct="0"/>
            <a:r>
              <a:rPr lang="ru-RU" sz="1400" dirty="0" smtClean="0">
                <a:latin typeface="Times New Roman" pitchFamily="18" charset="0"/>
                <a:cs typeface="Times New Roman" pitchFamily="18" charset="0"/>
              </a:rPr>
              <a:t> - 149,5 тыс. рублей субвенции из Фонда компенсации областного бюджета, из которых 149,3 тыс. рублей субвенции на осуществление первичного воинского учета и 0,2 тыс. рублей субвенции на выполнение передаваемых полномочий субъектов Российской Федерации,                         - 9 562,2 тыс. рублей прочие межбюджетные трансферты передаваемые бюджетам поселений, </a:t>
            </a:r>
          </a:p>
          <a:p>
            <a:pPr algn="just" hangingPunct="0"/>
            <a:r>
              <a:rPr lang="ru-RU" sz="1400" dirty="0" smtClean="0">
                <a:latin typeface="Times New Roman" pitchFamily="18" charset="0"/>
                <a:cs typeface="Times New Roman" pitchFamily="18" charset="0"/>
              </a:rPr>
              <a:t>из них:  </a:t>
            </a:r>
          </a:p>
          <a:p>
            <a:pPr algn="just" hangingPunct="0"/>
            <a:endParaRPr lang="ru-RU" sz="1400" dirty="0" smtClean="0">
              <a:latin typeface="Times New Roman" pitchFamily="18" charset="0"/>
              <a:cs typeface="Times New Roman" pitchFamily="18" charset="0"/>
            </a:endParaRPr>
          </a:p>
          <a:p>
            <a:pPr algn="just" hangingPunct="0"/>
            <a:endParaRPr lang="ru-RU" sz="1400" dirty="0" smtClean="0">
              <a:latin typeface="Times New Roman" pitchFamily="18" charset="0"/>
              <a:cs typeface="Times New Roman" pitchFamily="18" charset="0"/>
            </a:endParaRPr>
          </a:p>
          <a:p>
            <a:pPr algn="just" hangingPunct="0">
              <a:buNone/>
            </a:pPr>
            <a:r>
              <a:rPr lang="ru-RU" sz="1400" dirty="0" smtClean="0">
                <a:latin typeface="Times New Roman" pitchFamily="18" charset="0"/>
                <a:cs typeface="Times New Roman" pitchFamily="18" charset="0"/>
              </a:rPr>
              <a:t>   областные средства Фонда софинансирования расходов направляемые на содержание внутрипоселковых дорог общего пользования местного значения в сумме 212,2 тыс. рублей, на капитальный ремонт дороги по ул. Ростовская в п. Крынка в сумме 6 553,0 тыс. рублей, на изготовление ПСД на ремонт дороги по ул. Ростовская в п. Крынка в сумме 432,5 тыс. рублей,                                                                                                                                                                               </a:t>
            </a:r>
            <a:endParaRPr lang="ru-RU" sz="1400" dirty="0">
              <a:latin typeface="Times New Roman" pitchFamily="18" charset="0"/>
              <a:cs typeface="Times New Roman" pitchFamily="18" charset="0"/>
            </a:endParaRPr>
          </a:p>
        </p:txBody>
      </p:sp>
      <p:sp>
        <p:nvSpPr>
          <p:cNvPr id="3" name="Заголовок 2"/>
          <p:cNvSpPr>
            <a:spLocks noGrp="1"/>
          </p:cNvSpPr>
          <p:nvPr>
            <p:ph type="title"/>
          </p:nvPr>
        </p:nvSpPr>
        <p:spPr>
          <a:xfrm>
            <a:off x="428596" y="357166"/>
            <a:ext cx="8229600" cy="82528"/>
          </a:xfrm>
        </p:spPr>
        <p:txBody>
          <a:bodyPr>
            <a:normAutofit fontScale="90000"/>
          </a:bodyPr>
          <a:lstStyle/>
          <a:p>
            <a:r>
              <a:rPr lang="ru-RU" dirty="0" smtClean="0"/>
              <a:t>2</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1400" dirty="0" smtClean="0">
                <a:latin typeface="Times New Roman" pitchFamily="18" charset="0"/>
                <a:cs typeface="Times New Roman" pitchFamily="18" charset="0"/>
              </a:rPr>
              <a:t>Внутрипоселковая дорога по ул. Ростовская в п. Крынка</a:t>
            </a:r>
            <a:endParaRPr lang="ru-RU" sz="1400" dirty="0"/>
          </a:p>
        </p:txBody>
      </p:sp>
      <p:pic>
        <p:nvPicPr>
          <p:cNvPr id="15362" name="Picture 2" descr="D:\музыка\фото А С_п\ул. Ростовская\IMG_2232.jpg"/>
          <p:cNvPicPr>
            <a:picLocks noGrp="1" noChangeAspect="1" noChangeArrowheads="1"/>
          </p:cNvPicPr>
          <p:nvPr>
            <p:ph idx="1"/>
          </p:nvPr>
        </p:nvPicPr>
        <p:blipFill>
          <a:blip r:embed="rId2" cstate="print"/>
          <a:srcRect/>
          <a:stretch>
            <a:fillRect/>
          </a:stretch>
        </p:blipFill>
        <p:spPr bwMode="auto">
          <a:xfrm>
            <a:off x="1142976" y="1481138"/>
            <a:ext cx="6429420" cy="452596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725470"/>
          </a:xfrm>
        </p:spPr>
        <p:txBody>
          <a:bodyPr>
            <a:normAutofit/>
          </a:bodyPr>
          <a:lstStyle/>
          <a:p>
            <a:r>
              <a:rPr lang="ru-RU" sz="1400" dirty="0" smtClean="0">
                <a:latin typeface="Times New Roman" pitchFamily="18" charset="0"/>
                <a:cs typeface="Times New Roman" pitchFamily="18" charset="0"/>
              </a:rPr>
              <a:t>Внутрипоселковая дорога по ул. Ростовская в п. Крынка</a:t>
            </a:r>
            <a:endParaRPr lang="ru-RU" sz="1400" dirty="0">
              <a:latin typeface="Times New Roman" pitchFamily="18" charset="0"/>
              <a:cs typeface="Times New Roman" pitchFamily="18" charset="0"/>
            </a:endParaRPr>
          </a:p>
        </p:txBody>
      </p:sp>
      <p:pic>
        <p:nvPicPr>
          <p:cNvPr id="14338" name="Picture 2" descr="D:\музыка\фото А С_п\ул. Ростовская\IMG_2231.jpg"/>
          <p:cNvPicPr>
            <a:picLocks noGrp="1" noChangeAspect="1" noChangeArrowheads="1"/>
          </p:cNvPicPr>
          <p:nvPr>
            <p:ph idx="1"/>
          </p:nvPr>
        </p:nvPicPr>
        <p:blipFill>
          <a:blip r:embed="rId2" cstate="print"/>
          <a:srcRect/>
          <a:stretch>
            <a:fillRect/>
          </a:stretch>
        </p:blipFill>
        <p:spPr bwMode="auto">
          <a:xfrm>
            <a:off x="642910" y="1071546"/>
            <a:ext cx="8001056" cy="493555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Внутрипоселковая дорога по ул. Ростовская в п. Крынка</a:t>
            </a:r>
            <a:endParaRPr lang="ru-RU" sz="1400" dirty="0"/>
          </a:p>
        </p:txBody>
      </p:sp>
      <p:pic>
        <p:nvPicPr>
          <p:cNvPr id="16386" name="Picture 2" descr="D:\музыка\фото А С_п\ул. Ростовская\IMG_2233.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600" dirty="0" smtClean="0">
                <a:latin typeface="Times New Roman" pitchFamily="18" charset="0"/>
                <a:cs typeface="Times New Roman" pitchFamily="18" charset="0"/>
              </a:rPr>
              <a:t>на выборочный капитальный ремонт многоквартирных домов в п. Надежда 2 005,6 тыс. </a:t>
            </a:r>
            <a:r>
              <a:rPr lang="ru-RU" sz="1400" dirty="0" smtClean="0">
                <a:latin typeface="Times New Roman" pitchFamily="18" charset="0"/>
                <a:cs typeface="Times New Roman" pitchFamily="18" charset="0"/>
              </a:rPr>
              <a:t>рублей, </a:t>
            </a:r>
            <a:endParaRPr lang="ru-RU" sz="1400" dirty="0">
              <a:latin typeface="Times New Roman" pitchFamily="18" charset="0"/>
              <a:cs typeface="Times New Roman" pitchFamily="18" charset="0"/>
            </a:endParaRPr>
          </a:p>
        </p:txBody>
      </p:sp>
      <p:pic>
        <p:nvPicPr>
          <p:cNvPr id="17410" name="Picture 2" descr="D:\музыка\фото А С_п\МКД Надежда\IMG_2084.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1400" dirty="0" smtClean="0">
                <a:latin typeface="Times New Roman" pitchFamily="18" charset="0"/>
                <a:cs typeface="Times New Roman" pitchFamily="18" charset="0"/>
              </a:rPr>
              <a:t>Капитальный ремонт МКД в п. Надежда</a:t>
            </a:r>
            <a:endParaRPr lang="ru-RU" sz="1400" dirty="0">
              <a:latin typeface="Times New Roman" pitchFamily="18" charset="0"/>
              <a:cs typeface="Times New Roman" pitchFamily="18" charset="0"/>
            </a:endParaRPr>
          </a:p>
        </p:txBody>
      </p:sp>
      <p:pic>
        <p:nvPicPr>
          <p:cNvPr id="19458" name="Picture 2" descr="D:\музыка\фото А С_п\МКД Надежда\IMG_2083.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Выборочный капитальный ремонт МКД по ул. Первомайская,9,11 п. Надежда</a:t>
            </a:r>
            <a:endParaRPr lang="ru-RU" sz="1400" dirty="0">
              <a:latin typeface="Times New Roman" pitchFamily="18" charset="0"/>
              <a:cs typeface="Times New Roman" pitchFamily="18" charset="0"/>
            </a:endParaRPr>
          </a:p>
        </p:txBody>
      </p:sp>
      <p:pic>
        <p:nvPicPr>
          <p:cNvPr id="20482" name="Picture 2" descr="D:\музыка\фото А С_п\МКД Надежда\IMG_2079.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t>на повышение оплаты труда </a:t>
            </a:r>
            <a:r>
              <a:rPr lang="ru-RU" sz="1400" dirty="0" smtClean="0">
                <a:latin typeface="Times New Roman" pitchFamily="18" charset="0"/>
                <a:cs typeface="Times New Roman" pitchFamily="18" charset="0"/>
              </a:rPr>
              <a:t>(стимулирующие выплаты) работникам учреждений культуры в сумме 135,0 тыс. рублей; </a:t>
            </a:r>
            <a:endParaRPr lang="ru-RU" sz="1400" dirty="0">
              <a:latin typeface="Times New Roman" pitchFamily="18" charset="0"/>
              <a:cs typeface="Times New Roman" pitchFamily="18" charset="0"/>
            </a:endParaRPr>
          </a:p>
        </p:txBody>
      </p:sp>
      <p:pic>
        <p:nvPicPr>
          <p:cNvPr id="1026" name="Picture 2" descr="C:\Documents and Settings\Admin\Рабочий стол\СДК Фто\DSC08665.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День села Алексеевка</a:t>
            </a:r>
            <a:endParaRPr lang="ru-RU" sz="1400" dirty="0">
              <a:latin typeface="Times New Roman" pitchFamily="18" charset="0"/>
              <a:cs typeface="Times New Roman" pitchFamily="18" charset="0"/>
            </a:endParaRPr>
          </a:p>
        </p:txBody>
      </p:sp>
      <p:pic>
        <p:nvPicPr>
          <p:cNvPr id="2050" name="Picture 2" descr="C:\Documents and Settings\Admin\Рабочий стол\СДК Фто\DSC08669.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Ярмарка</a:t>
            </a:r>
            <a:endParaRPr lang="ru-RU" sz="1400" dirty="0">
              <a:latin typeface="Times New Roman" pitchFamily="18" charset="0"/>
              <a:cs typeface="Times New Roman" pitchFamily="18" charset="0"/>
            </a:endParaRPr>
          </a:p>
        </p:txBody>
      </p:sp>
      <p:pic>
        <p:nvPicPr>
          <p:cNvPr id="3074" name="Picture 2" descr="C:\Documents and Settings\Admin\Рабочий стол\СДК Фто\Фото0583.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pPr algn="ctr" hangingPunct="0"/>
            <a:r>
              <a:rPr lang="ru-RU" sz="1400" dirty="0" smtClean="0">
                <a:latin typeface="Times New Roman" pitchFamily="18" charset="0"/>
                <a:cs typeface="Times New Roman" pitchFamily="18" charset="0"/>
              </a:rPr>
              <a:t>областные средства  резервного фонда Правительства Ростовской области на приобретение резервного источника электроснабжения объектов жизнеобеспечения (генератора) в сумме 223,9 тыс. рублей.                                                                                                                    </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Прочие безвозмездные поступления исполнены в сумме 20,0 тыс. рублей.</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pic>
        <p:nvPicPr>
          <p:cNvPr id="21506" name="Picture 2" descr="G:\Учения\IMG_2257.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55000" lnSpcReduction="20000"/>
          </a:bodyPr>
          <a:lstStyle/>
          <a:p>
            <a:pPr hangingPunct="0"/>
            <a:r>
              <a:rPr lang="ru-RU" dirty="0" smtClean="0">
                <a:latin typeface="Times New Roman" pitchFamily="18" charset="0"/>
                <a:cs typeface="Times New Roman" pitchFamily="18" charset="0"/>
              </a:rPr>
              <a:t>Расходная часть бюджета сельского поселения исполнена в сумме </a:t>
            </a:r>
            <a:r>
              <a:rPr lang="ru-RU" b="1" dirty="0" smtClean="0">
                <a:latin typeface="Times New Roman" pitchFamily="18" charset="0"/>
                <a:cs typeface="Times New Roman" pitchFamily="18" charset="0"/>
              </a:rPr>
              <a:t>21 441,3 </a:t>
            </a:r>
            <a:r>
              <a:rPr lang="ru-RU" dirty="0" smtClean="0">
                <a:latin typeface="Times New Roman" pitchFamily="18" charset="0"/>
                <a:cs typeface="Times New Roman" pitchFamily="18" charset="0"/>
              </a:rPr>
              <a:t>тыс. рублей при годовом  плане</a:t>
            </a:r>
            <a:r>
              <a:rPr lang="ru-RU" b="1" dirty="0" smtClean="0">
                <a:latin typeface="Times New Roman" pitchFamily="18" charset="0"/>
                <a:cs typeface="Times New Roman" pitchFamily="18" charset="0"/>
              </a:rPr>
              <a:t> 22 004,1 </a:t>
            </a:r>
            <a:r>
              <a:rPr lang="ru-RU" dirty="0" smtClean="0">
                <a:latin typeface="Times New Roman" pitchFamily="18" charset="0"/>
                <a:cs typeface="Times New Roman" pitchFamily="18" charset="0"/>
              </a:rPr>
              <a:t>тыс. рублей или на 97,4 %.  Из них исполнение составило:</a:t>
            </a:r>
          </a:p>
          <a:p>
            <a:pPr hangingPunct="0"/>
            <a:r>
              <a:rPr lang="ru-RU" dirty="0" smtClean="0">
                <a:latin typeface="Times New Roman" pitchFamily="18" charset="0"/>
                <a:cs typeface="Times New Roman" pitchFamily="18" charset="0"/>
              </a:rPr>
              <a:t>- </a:t>
            </a:r>
            <a:r>
              <a:rPr lang="ru-RU" b="1" dirty="0" smtClean="0">
                <a:latin typeface="Times New Roman" pitchFamily="18" charset="0"/>
                <a:cs typeface="Times New Roman" pitchFamily="18" charset="0"/>
              </a:rPr>
              <a:t>«Общегосударственные вопросы»</a:t>
            </a:r>
            <a:r>
              <a:rPr lang="ru-RU" dirty="0" smtClean="0">
                <a:latin typeface="Times New Roman" pitchFamily="18" charset="0"/>
                <a:cs typeface="Times New Roman" pitchFamily="18" charset="0"/>
              </a:rPr>
              <a:t> – </a:t>
            </a:r>
            <a:r>
              <a:rPr lang="ru-RU" b="1" dirty="0" smtClean="0">
                <a:latin typeface="Times New Roman" pitchFamily="18" charset="0"/>
                <a:cs typeface="Times New Roman" pitchFamily="18" charset="0"/>
              </a:rPr>
              <a:t>4 179,1</a:t>
            </a:r>
            <a:r>
              <a:rPr lang="ru-RU" dirty="0" smtClean="0">
                <a:latin typeface="Times New Roman" pitchFamily="18" charset="0"/>
                <a:cs typeface="Times New Roman" pitchFamily="18" charset="0"/>
              </a:rPr>
              <a:t> тыс. рублей, или 99,9 % при  годовом плане </a:t>
            </a:r>
            <a:r>
              <a:rPr lang="ru-RU" b="1" dirty="0" smtClean="0">
                <a:latin typeface="Times New Roman" pitchFamily="18" charset="0"/>
                <a:cs typeface="Times New Roman" pitchFamily="18" charset="0"/>
              </a:rPr>
              <a:t>4 180,3</a:t>
            </a:r>
            <a:r>
              <a:rPr lang="ru-RU" dirty="0" smtClean="0">
                <a:latin typeface="Times New Roman" pitchFamily="18" charset="0"/>
                <a:cs typeface="Times New Roman" pitchFamily="18" charset="0"/>
              </a:rPr>
              <a:t> тыс. руб. из которых:</a:t>
            </a:r>
          </a:p>
          <a:p>
            <a:pPr hangingPunct="0"/>
            <a:r>
              <a:rPr lang="ru-RU" dirty="0" smtClean="0">
                <a:latin typeface="Times New Roman" pitchFamily="18" charset="0"/>
                <a:cs typeface="Times New Roman" pitchFamily="18" charset="0"/>
              </a:rPr>
              <a:t>-    расходы на содержание Главы сельского поселения – 856,3 тыс. рублей;</a:t>
            </a:r>
          </a:p>
          <a:p>
            <a:pPr hangingPunct="0"/>
            <a:r>
              <a:rPr lang="ru-RU" dirty="0" smtClean="0">
                <a:latin typeface="Times New Roman" pitchFamily="18" charset="0"/>
                <a:cs typeface="Times New Roman" pitchFamily="18" charset="0"/>
              </a:rPr>
              <a:t>-    расходы на содержание аппарата управления – 3 134,9тыс. рублей;</a:t>
            </a:r>
          </a:p>
          <a:p>
            <a:pPr hangingPunct="0"/>
            <a:r>
              <a:rPr lang="ru-RU" dirty="0" smtClean="0">
                <a:latin typeface="Times New Roman" pitchFamily="18" charset="0"/>
                <a:cs typeface="Times New Roman" pitchFamily="18" charset="0"/>
              </a:rPr>
              <a:t>-    расходы на выполнение других обязательств государства – 0,7 тыс. рублей;</a:t>
            </a:r>
          </a:p>
          <a:p>
            <a:pPr hangingPunct="0"/>
            <a:r>
              <a:rPr lang="ru-RU" dirty="0" smtClean="0">
                <a:latin typeface="Times New Roman" pitchFamily="18" charset="0"/>
                <a:cs typeface="Times New Roman" pitchFamily="18" charset="0"/>
              </a:rPr>
              <a:t>- расходы в соответствии с муниципальной долгосрочной целевой программой «Развитие муниципальной службы  в Алексеевском сельском поселении (2012-2015 годы» - 30,0 тыс. рублей;</a:t>
            </a:r>
          </a:p>
          <a:p>
            <a:pPr hangingPunct="0"/>
            <a:r>
              <a:rPr lang="ru-RU" dirty="0" smtClean="0">
                <a:latin typeface="Times New Roman" pitchFamily="18" charset="0"/>
                <a:cs typeface="Times New Roman" pitchFamily="18" charset="0"/>
              </a:rPr>
              <a:t>-  расходы в соответствии с муниципальной долгосрочной целевой программой «Оценка недвижимости, признание прав и регулирование отношений по муниципальной собственности, мероприятия по землеустройству и землепользованию  в Алексеевском сельском поселении Матвеево-Курганского района на 2012-2015 годы» - 52,1 тыс. рублей;</a:t>
            </a:r>
          </a:p>
          <a:p>
            <a:pPr hangingPunct="0"/>
            <a:r>
              <a:rPr lang="ru-RU" dirty="0" smtClean="0">
                <a:latin typeface="Times New Roman" pitchFamily="18" charset="0"/>
                <a:cs typeface="Times New Roman" pitchFamily="18" charset="0"/>
              </a:rPr>
              <a:t>- расходы в соответствии с муниципальной долгосрочной целевой программой «Развитие материально-технической базы и освещение деятельности органов местного самоуправления и органов Администрации  Алексеевского сельского поселения на 2012 – 2015 годы» - 105,1 тыс. рублей.</a:t>
            </a:r>
          </a:p>
          <a:p>
            <a:endParaRPr lang="ru-RU" dirty="0"/>
          </a:p>
        </p:txBody>
      </p:sp>
      <p:sp>
        <p:nvSpPr>
          <p:cNvPr id="3" name="Заголовок 2"/>
          <p:cNvSpPr>
            <a:spLocks noGrp="1"/>
          </p:cNvSpPr>
          <p:nvPr>
            <p:ph type="title"/>
          </p:nvPr>
        </p:nvSpPr>
        <p:spPr/>
        <p:txBody>
          <a:bodyPr>
            <a:normAutofit/>
          </a:bodyPr>
          <a:lstStyle/>
          <a:p>
            <a:pPr algn="ctr"/>
            <a:r>
              <a:rPr lang="ru-RU" sz="1400" i="1" dirty="0" smtClean="0">
                <a:latin typeface="Times New Roman" pitchFamily="18" charset="0"/>
                <a:cs typeface="Times New Roman" pitchFamily="18" charset="0"/>
              </a:rPr>
              <a:t>Основные направления расходов  бюджета сельского поселения:</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lstStyle/>
          <a:p>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«Национальная оборона» </a:t>
            </a:r>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 149,3 </a:t>
            </a:r>
            <a:r>
              <a:rPr lang="ru-RU" sz="1400" dirty="0" smtClean="0">
                <a:latin typeface="Times New Roman" pitchFamily="18" charset="0"/>
                <a:cs typeface="Times New Roman" pitchFamily="18" charset="0"/>
              </a:rPr>
              <a:t>тыс. рублей или 100,0 %  при  годовом плане </a:t>
            </a:r>
            <a:r>
              <a:rPr lang="ru-RU" sz="1400" b="1" dirty="0" smtClean="0">
                <a:latin typeface="Times New Roman" pitchFamily="18" charset="0"/>
                <a:cs typeface="Times New Roman" pitchFamily="18" charset="0"/>
              </a:rPr>
              <a:t>149,3</a:t>
            </a:r>
            <a:r>
              <a:rPr lang="ru-RU" sz="1400" dirty="0" smtClean="0">
                <a:latin typeface="Times New Roman" pitchFamily="18" charset="0"/>
                <a:cs typeface="Times New Roman" pitchFamily="18" charset="0"/>
              </a:rPr>
              <a:t> тыс. рублей – расходы на содержание освобожденного военно-учетного работника (инспектора) по осуществлению первичного воинского учета на территориях, где отсутствуют военные комиссариаты.                                                 </a:t>
            </a:r>
          </a:p>
          <a:p>
            <a:endParaRPr lang="ru-RU" dirty="0"/>
          </a:p>
        </p:txBody>
      </p:sp>
      <p:sp>
        <p:nvSpPr>
          <p:cNvPr id="3" name="Заголовок 2"/>
          <p:cNvSpPr>
            <a:spLocks noGrp="1"/>
          </p:cNvSpPr>
          <p:nvPr>
            <p:ph type="title"/>
          </p:nvPr>
        </p:nvSpPr>
        <p:spPr/>
        <p:txBody>
          <a:bodyPr>
            <a:normAutofit/>
          </a:bodyPr>
          <a:lstStyle/>
          <a:p>
            <a:pPr algn="ctr"/>
            <a:r>
              <a:rPr lang="ru-RU" sz="1400" dirty="0" smtClean="0"/>
              <a:t>-  «Национальная оборона»</a:t>
            </a:r>
            <a:endParaRPr lang="ru-RU" sz="14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hangingPunct="0"/>
            <a:r>
              <a:rPr lang="ru-RU" sz="1400" dirty="0" smtClean="0">
                <a:latin typeface="Times New Roman" pitchFamily="18" charset="0"/>
                <a:cs typeface="Times New Roman" pitchFamily="18" charset="0"/>
              </a:rPr>
              <a:t>-  </a:t>
            </a:r>
            <a:r>
              <a:rPr lang="ru-RU" sz="1400" b="1" dirty="0" smtClean="0">
                <a:latin typeface="Times New Roman" pitchFamily="18" charset="0"/>
                <a:cs typeface="Times New Roman" pitchFamily="18" charset="0"/>
              </a:rPr>
              <a:t>«Национальная безопасность и правоохранительная деятельность</a:t>
            </a:r>
            <a:r>
              <a:rPr lang="ru-RU" sz="1400" dirty="0" smtClean="0">
                <a:latin typeface="Times New Roman" pitchFamily="18" charset="0"/>
                <a:cs typeface="Times New Roman" pitchFamily="18" charset="0"/>
              </a:rPr>
              <a:t>» - годовые плановые назначения </a:t>
            </a:r>
            <a:r>
              <a:rPr lang="ru-RU" sz="1400" b="1" dirty="0" smtClean="0">
                <a:latin typeface="Times New Roman" pitchFamily="18" charset="0"/>
                <a:cs typeface="Times New Roman" pitchFamily="18" charset="0"/>
              </a:rPr>
              <a:t>209,9</a:t>
            </a:r>
            <a:r>
              <a:rPr lang="ru-RU" sz="1400" dirty="0" smtClean="0">
                <a:latin typeface="Times New Roman" pitchFamily="18" charset="0"/>
                <a:cs typeface="Times New Roman" pitchFamily="18" charset="0"/>
              </a:rPr>
              <a:t> тыс. рублей, исполнение – </a:t>
            </a:r>
            <a:r>
              <a:rPr lang="ru-RU" sz="1400" b="1" dirty="0" smtClean="0">
                <a:latin typeface="Times New Roman" pitchFamily="18" charset="0"/>
                <a:cs typeface="Times New Roman" pitchFamily="18" charset="0"/>
              </a:rPr>
              <a:t>209,8</a:t>
            </a:r>
            <a:r>
              <a:rPr lang="ru-RU" sz="1400" dirty="0" smtClean="0">
                <a:latin typeface="Times New Roman" pitchFamily="18" charset="0"/>
                <a:cs typeface="Times New Roman" pitchFamily="18" charset="0"/>
              </a:rPr>
              <a:t> тыс. рублей или 99,9%                                        - расходы в соответствии с муниципальной долгосрочной целевой программой «Пожарная безопасность и защита населения и территорий Алексеевского сельского поселения от чрезвычайных ситуаций на 2011 – 2015 годы»  составили 207,3 тыс. рублей, направление расходов:                                                                                                                                                           а) межбюджетные трансферты на  создание, содержание и организацию деятельности аварийно-спасательных служб и (или) аварийно-спасательных формирований – 180,7 тыс. рублей;</a:t>
            </a:r>
          </a:p>
          <a:p>
            <a:pPr algn="just" hangingPunct="0"/>
            <a:r>
              <a:rPr lang="ru-RU" sz="1400" dirty="0" smtClean="0">
                <a:latin typeface="Times New Roman" pitchFamily="18" charset="0"/>
                <a:cs typeface="Times New Roman" pitchFamily="18" charset="0"/>
              </a:rPr>
              <a:t>б) за противоклещевую обработку мест захоронений – 16,6 тыс. рублей;</a:t>
            </a:r>
          </a:p>
          <a:p>
            <a:pPr algn="just" hangingPunct="0"/>
            <a:r>
              <a:rPr lang="ru-RU" sz="1400" dirty="0" smtClean="0">
                <a:latin typeface="Times New Roman" pitchFamily="18" charset="0"/>
                <a:cs typeface="Times New Roman" pitchFamily="18" charset="0"/>
              </a:rPr>
              <a:t>в) за приобретение мегафона – 4,7 тыс. рублей</a:t>
            </a:r>
          </a:p>
          <a:p>
            <a:pPr algn="just" hangingPunct="0"/>
            <a:r>
              <a:rPr lang="ru-RU" sz="1400" dirty="0" smtClean="0">
                <a:latin typeface="Times New Roman" pitchFamily="18" charset="0"/>
                <a:cs typeface="Times New Roman" pitchFamily="18" charset="0"/>
              </a:rPr>
              <a:t>г) обучение по ГО и ЧС 5,3 тыс. рублей.</a:t>
            </a:r>
          </a:p>
          <a:p>
            <a:pPr algn="just" hangingPunct="0"/>
            <a:r>
              <a:rPr lang="ru-RU" sz="1400" dirty="0" smtClean="0">
                <a:latin typeface="Times New Roman" pitchFamily="18" charset="0"/>
                <a:cs typeface="Times New Roman" pitchFamily="18" charset="0"/>
              </a:rPr>
              <a:t>- фактические расходы в соответствии с муниципальной долгосрочной целевой программой «Профилактика терроризма и экстремизма, а также минимизация и (или) ликвидация последствий их проявления на территории  Алексеевского сельского поселения  на 2012-2015 годы» составили 2,5 тыс. рублей при годовом плане 2,5 тыс. рублей или 100 %.</a:t>
            </a:r>
          </a:p>
          <a:p>
            <a:pPr algn="just"/>
            <a:endParaRPr lang="ru-RU" sz="1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ru-RU" sz="1400" dirty="0" smtClean="0"/>
              <a:t>-  «Национальная безопасность и правоохранительная деятельность»</a:t>
            </a:r>
            <a:endParaRPr lang="ru-RU" sz="1400" dirty="0">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hangingPunct="0"/>
            <a:r>
              <a:rPr lang="ru-RU" sz="1400" dirty="0" smtClean="0">
                <a:latin typeface="Times New Roman" pitchFamily="18" charset="0"/>
                <a:cs typeface="Times New Roman" pitchFamily="18" charset="0"/>
              </a:rPr>
              <a:t> - расходы  в соответствии с муниципальной долгосрочной целевой программой  «Содействие занятости населения  Алексеевского сельского поселения Матвеево-Курганского района  на 2012 - 2015 годы» составили 10,0 тыс. рублей при годовом плане 10,0 тыс. рублей или 100,0 процентов;                                                                                                                                                                          - расходы  в соответствии с муниципальной долгосрочной целевой программой  «Развитие автомобильных дорог общего пользования местного значения Алексеевского сельского поселения на 2011-2015 годы» составили 7 765,5 тыс. рублей, из них 212,2 тыс. рублей  – областные средства Фонда софинансирования  расходов на содержание внутрипоселковых дорог общего пользования местного значения и 4,8 тыс. рублей – приобретение  холодного асфальта, для ямочного ремонта внутрипоселковых дорог, профилирование дорог – 9,4 тыс. рублей, капитальный ремонт дороги по ул. Ростовская в п. Крынка – 6 949,1 тыс. рублей и строительный надзор за капитальным ремонтом дороги по ул. Ростовская в п. Крынка 90,0 тыс. рублей, за изготовление ПСД на ремонт дороги по ул. Ростовская в п. Крынка 500,0 тыс. рублей.</a:t>
            </a:r>
          </a:p>
          <a:p>
            <a:pPr algn="just" hangingPunct="0"/>
            <a:r>
              <a:rPr lang="ru-RU" sz="1400" dirty="0" smtClean="0">
                <a:latin typeface="Times New Roman" pitchFamily="18" charset="0"/>
                <a:cs typeface="Times New Roman" pitchFamily="18" charset="0"/>
              </a:rPr>
              <a:t>- расходы  в соответствии с муниципальной долгосрочной целевой программой  «Повышение безопасности дорожного движения в 2010-2015 годах в Алексеевском сельском поселении» составили 20,0 тыс. рублей при годовом плане 20,0 тыс. рублей – направление расходов приобретение и установка дорожных знаков.</a:t>
            </a:r>
            <a:endParaRPr lang="ru-RU" sz="1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ru-RU" sz="1400" dirty="0" smtClean="0"/>
              <a:t>-  «Национальная экономика» -  годовые плановые назначения 8 172,7 тыс. рублей, исполнение  - 7 795,5 тыс. рублей  или 95,4 %:   </a:t>
            </a:r>
            <a:br>
              <a:rPr lang="ru-RU" sz="1400" dirty="0" smtClean="0"/>
            </a:br>
            <a:endParaRPr lang="ru-RU" sz="1400"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77500" lnSpcReduction="20000"/>
          </a:bodyPr>
          <a:lstStyle/>
          <a:p>
            <a:pPr hangingPunct="0"/>
            <a:r>
              <a:rPr lang="ru-RU" sz="1400" b="1" dirty="0" smtClean="0">
                <a:latin typeface="Times New Roman" pitchFamily="18" charset="0"/>
                <a:cs typeface="Times New Roman" pitchFamily="18" charset="0"/>
              </a:rPr>
              <a:t>- «Коммунальное хозяйство»</a:t>
            </a:r>
            <a:r>
              <a:rPr lang="ru-RU" sz="1400" dirty="0" smtClean="0">
                <a:latin typeface="Times New Roman" pitchFamily="18" charset="0"/>
                <a:cs typeface="Times New Roman" pitchFamily="18" charset="0"/>
              </a:rPr>
              <a:t>  - годовые плановые назначения  </a:t>
            </a:r>
            <a:r>
              <a:rPr lang="ru-RU" sz="1400" b="1" dirty="0" smtClean="0">
                <a:latin typeface="Times New Roman" pitchFamily="18" charset="0"/>
                <a:cs typeface="Times New Roman" pitchFamily="18" charset="0"/>
              </a:rPr>
              <a:t>1 315,7 </a:t>
            </a:r>
            <a:r>
              <a:rPr lang="ru-RU" sz="1400" dirty="0" smtClean="0">
                <a:latin typeface="Times New Roman" pitchFamily="18" charset="0"/>
                <a:cs typeface="Times New Roman" pitchFamily="18" charset="0"/>
              </a:rPr>
              <a:t>тыс. рублей, исполнение – </a:t>
            </a:r>
            <a:r>
              <a:rPr lang="ru-RU" sz="1400" b="1" dirty="0" smtClean="0">
                <a:latin typeface="Times New Roman" pitchFamily="18" charset="0"/>
                <a:cs typeface="Times New Roman" pitchFamily="18" charset="0"/>
              </a:rPr>
              <a:t>1 250,5</a:t>
            </a:r>
            <a:r>
              <a:rPr lang="ru-RU" sz="1400" dirty="0" smtClean="0">
                <a:latin typeface="Times New Roman" pitchFamily="18" charset="0"/>
                <a:cs typeface="Times New Roman" pitchFamily="18" charset="0"/>
              </a:rPr>
              <a:t> тыс.  рублей или 95,0%:</a:t>
            </a:r>
          </a:p>
          <a:p>
            <a:pPr hangingPunct="0"/>
            <a:r>
              <a:rPr lang="ru-RU" sz="1400" dirty="0" smtClean="0">
                <a:latin typeface="Times New Roman" pitchFamily="18" charset="0"/>
                <a:cs typeface="Times New Roman" pitchFamily="18" charset="0"/>
              </a:rPr>
              <a:t>- расходы  в соответствии с муниципальной долгосрочной целевой программой  «Строительство, реконструкция, проектирование, капитальный ремонт и содержание объектов водоснабжения и канализации, объектов теплоэнергетики, объектов газоснабжения и коммунального хозяйства на территории  Алексеевского сельского поселения Матвеево-Курганского района Ростовской области на 2011-2015г.г.» составили 1 250,5 тыс. рублей:                                 </a:t>
            </a:r>
          </a:p>
          <a:p>
            <a:pPr hangingPunct="0"/>
            <a:r>
              <a:rPr lang="ru-RU" sz="1400" dirty="0" smtClean="0">
                <a:latin typeface="Times New Roman" pitchFamily="18" charset="0"/>
                <a:cs typeface="Times New Roman" pitchFamily="18" charset="0"/>
              </a:rPr>
              <a:t>     а) 90,1 тыс. рублей – выборочный капитальный ремонт водопроводных сетей в п. Крынка ул. Топольковая;</a:t>
            </a:r>
          </a:p>
          <a:p>
            <a:pPr hangingPunct="0"/>
            <a:r>
              <a:rPr lang="ru-RU" sz="1400" dirty="0" smtClean="0">
                <a:latin typeface="Times New Roman" pitchFamily="18" charset="0"/>
                <a:cs typeface="Times New Roman" pitchFamily="18" charset="0"/>
              </a:rPr>
              <a:t>     б) 50,8 тыс. рублей -  за обслуживание и технический уход за газопроводами находящимися в собственности поселения;</a:t>
            </a:r>
          </a:p>
          <a:p>
            <a:pPr hangingPunct="0"/>
            <a:r>
              <a:rPr lang="ru-RU" sz="1400" dirty="0" smtClean="0">
                <a:latin typeface="Times New Roman" pitchFamily="18" charset="0"/>
                <a:cs typeface="Times New Roman" pitchFamily="18" charset="0"/>
              </a:rPr>
              <a:t>     в) 2,4 тыс. рублей - транспортный налог за технику находящуюся в собственности поселения;</a:t>
            </a:r>
          </a:p>
          <a:p>
            <a:pPr hangingPunct="0"/>
            <a:r>
              <a:rPr lang="ru-RU" sz="1400" dirty="0" smtClean="0">
                <a:latin typeface="Times New Roman" pitchFamily="18" charset="0"/>
                <a:cs typeface="Times New Roman" pitchFamily="18" charset="0"/>
              </a:rPr>
              <a:t>      г) госпошлина за техосмотр тракторов – 0,9 тыс. рублей;</a:t>
            </a:r>
          </a:p>
          <a:p>
            <a:pPr hangingPunct="0"/>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д</a:t>
            </a:r>
            <a:r>
              <a:rPr lang="ru-RU" sz="1400" dirty="0" smtClean="0">
                <a:latin typeface="Times New Roman" pitchFamily="18" charset="0"/>
                <a:cs typeface="Times New Roman" pitchFamily="18" charset="0"/>
              </a:rPr>
              <a:t>) оформление страховки ОСАГО на технику, находящуюся в собственности поселения – 2,3 тыс.  рублей;</a:t>
            </a:r>
          </a:p>
          <a:p>
            <a:pPr hangingPunct="0"/>
            <a:r>
              <a:rPr lang="ru-RU" sz="1400" dirty="0" smtClean="0">
                <a:latin typeface="Times New Roman" pitchFamily="18" charset="0"/>
                <a:cs typeface="Times New Roman" pitchFamily="18" charset="0"/>
              </a:rPr>
              <a:t>      е) 343,2 тыс. рублей за работы по химической защите трубопроводных сетей к х. Степанов, п. Надежда, с. Алексеевска, с. Александровка;</a:t>
            </a:r>
          </a:p>
          <a:p>
            <a:pPr hangingPunct="0"/>
            <a:r>
              <a:rPr lang="ru-RU" sz="1400" dirty="0" smtClean="0">
                <a:latin typeface="Times New Roman" pitchFamily="18" charset="0"/>
                <a:cs typeface="Times New Roman" pitchFamily="18" charset="0"/>
              </a:rPr>
              <a:t>      ё) подключение водопроводных сетей п. Надежда, х. Степанова, с. Алексеевка,   с. Александровка к магистральному водопроводу от Сухореченского водозабора – 480,5 тыс. рублей;</a:t>
            </a:r>
          </a:p>
          <a:p>
            <a:r>
              <a:rPr lang="ru-RU" sz="1400" dirty="0" smtClean="0">
                <a:latin typeface="Times New Roman" pitchFamily="18" charset="0"/>
                <a:cs typeface="Times New Roman" pitchFamily="18" charset="0"/>
              </a:rPr>
              <a:t>      ж) за отбор проб для проведения исследований питьевой воды для ввода в эксплуатацию водопроводных сетей п. Надежда, х. Степанова, с. Алексеевка, с. Александровка от Сухореченского водозабора  – 7,1 тыс. рублей;</a:t>
            </a:r>
          </a:p>
          <a:p>
            <a:pPr hangingPunct="0"/>
            <a:r>
              <a:rPr lang="ru-RU" sz="1400" dirty="0" smtClean="0">
                <a:latin typeface="Times New Roman" pitchFamily="18" charset="0"/>
                <a:cs typeface="Times New Roman" pitchFamily="18" charset="0"/>
              </a:rPr>
              <a:t>       </a:t>
            </a:r>
            <a:r>
              <a:rPr lang="ru-RU" sz="1400" dirty="0" err="1" smtClean="0">
                <a:latin typeface="Times New Roman" pitchFamily="18" charset="0"/>
                <a:cs typeface="Times New Roman" pitchFamily="18" charset="0"/>
              </a:rPr>
              <a:t>з</a:t>
            </a:r>
            <a:r>
              <a:rPr lang="ru-RU" sz="1400" dirty="0" smtClean="0">
                <a:latin typeface="Times New Roman" pitchFamily="18" charset="0"/>
                <a:cs typeface="Times New Roman" pitchFamily="18" charset="0"/>
              </a:rPr>
              <a:t>)   изготовление  расчетов водоснабжения, расположенных на территории Алексеевского сельского поселения – 30,0 тыс. рублей; </a:t>
            </a:r>
          </a:p>
          <a:p>
            <a:r>
              <a:rPr lang="ru-RU" sz="1400" dirty="0" smtClean="0">
                <a:latin typeface="Times New Roman" pitchFamily="18" charset="0"/>
                <a:cs typeface="Times New Roman" pitchFamily="18" charset="0"/>
              </a:rPr>
              <a:t>       и) за оформление документов на прицеп для генератора – 0,6 тыс. рублей.</a:t>
            </a:r>
          </a:p>
          <a:p>
            <a:pPr hangingPunct="0"/>
            <a:r>
              <a:rPr lang="ru-RU" sz="1400" dirty="0" smtClean="0">
                <a:latin typeface="Times New Roman" pitchFamily="18" charset="0"/>
                <a:cs typeface="Times New Roman" pitchFamily="18" charset="0"/>
              </a:rPr>
              <a:t>       к) приобретение резервного источника электроснабжения объектов жизнеобеспечения – 237,4 тыс. рублей, в том числе за счет средств резервного фонда Правительства Ростовской области – 223,9 тыс. рублей и за счет средств местного бюджета – 13,5 тыс. рублей;</a:t>
            </a:r>
          </a:p>
          <a:p>
            <a:pPr hangingPunct="0"/>
            <a:r>
              <a:rPr lang="ru-RU" sz="1400" dirty="0" smtClean="0">
                <a:latin typeface="Times New Roman" pitchFamily="18" charset="0"/>
                <a:cs typeface="Times New Roman" pitchFamily="18" charset="0"/>
              </a:rPr>
              <a:t>       л)  приобретение водопроводной трубы 5,2 тыс. рублей.                                                                                                                                                      -</a:t>
            </a:r>
            <a:endParaRPr lang="ru-RU" sz="1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r>
              <a:rPr lang="ru-RU" sz="1400" dirty="0" smtClean="0">
                <a:latin typeface="Times New Roman" pitchFamily="18" charset="0"/>
                <a:cs typeface="Times New Roman" pitchFamily="18" charset="0"/>
              </a:rPr>
              <a:t>- «Жилищное хозяйство» - Годовые плановые назначения - 2 251,9 тыс. рублей,  исполнение составило 2 133,9 тыс.рублей из которых средства областного Фонда софинансирования расходов 2 005,6 тыс. рублей и средства местного бюджета 128,3 тыс. рублей.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fontScale="47500" lnSpcReduction="20000"/>
          </a:bodyPr>
          <a:lstStyle/>
          <a:p>
            <a:pPr hangingPunct="0"/>
            <a:r>
              <a:rPr lang="ru-RU" sz="2900" b="1" dirty="0" smtClean="0">
                <a:latin typeface="Times New Roman" pitchFamily="18" charset="0"/>
                <a:cs typeface="Times New Roman" pitchFamily="18" charset="0"/>
              </a:rPr>
              <a:t>«Благоустройство»</a:t>
            </a:r>
            <a:r>
              <a:rPr lang="ru-RU" sz="2900" dirty="0" smtClean="0">
                <a:latin typeface="Times New Roman" pitchFamily="18" charset="0"/>
                <a:cs typeface="Times New Roman" pitchFamily="18" charset="0"/>
              </a:rPr>
              <a:t> - исполнение в соответствии с муниципальной долгосрочной целевой программой  «Благоустройство территории Алексеевского сельского поселения на 2011-2015 г.г.» составило </a:t>
            </a:r>
            <a:r>
              <a:rPr lang="ru-RU" sz="2900" b="1" dirty="0" smtClean="0">
                <a:latin typeface="Times New Roman" pitchFamily="18" charset="0"/>
                <a:cs typeface="Times New Roman" pitchFamily="18" charset="0"/>
              </a:rPr>
              <a:t>1 118,2</a:t>
            </a:r>
            <a:r>
              <a:rPr lang="ru-RU" sz="2900" dirty="0" smtClean="0">
                <a:latin typeface="Times New Roman" pitchFamily="18" charset="0"/>
                <a:cs typeface="Times New Roman" pitchFamily="18" charset="0"/>
              </a:rPr>
              <a:t> тыс. рублей, при годовом плане </a:t>
            </a:r>
            <a:r>
              <a:rPr lang="ru-RU" sz="2900" b="1" dirty="0" smtClean="0">
                <a:latin typeface="Times New Roman" pitchFamily="18" charset="0"/>
                <a:cs typeface="Times New Roman" pitchFamily="18" charset="0"/>
              </a:rPr>
              <a:t> 1 118,4 </a:t>
            </a:r>
            <a:r>
              <a:rPr lang="ru-RU" sz="2900" dirty="0" smtClean="0">
                <a:latin typeface="Times New Roman" pitchFamily="18" charset="0"/>
                <a:cs typeface="Times New Roman" pitchFamily="18" charset="0"/>
              </a:rPr>
              <a:t>тыс. рублей</a:t>
            </a:r>
            <a:r>
              <a:rPr lang="ru-RU" sz="2900" b="1" dirty="0" smtClean="0">
                <a:latin typeface="Times New Roman" pitchFamily="18" charset="0"/>
                <a:cs typeface="Times New Roman" pitchFamily="18" charset="0"/>
              </a:rPr>
              <a:t> </a:t>
            </a:r>
            <a:r>
              <a:rPr lang="ru-RU" sz="2900" dirty="0" smtClean="0">
                <a:latin typeface="Times New Roman" pitchFamily="18" charset="0"/>
                <a:cs typeface="Times New Roman" pitchFamily="18" charset="0"/>
              </a:rPr>
              <a:t> процент исполнения  равен 100,0 процентов;    </a:t>
            </a:r>
          </a:p>
          <a:p>
            <a:pPr hangingPunct="0"/>
            <a:r>
              <a:rPr lang="ru-RU" sz="2900" dirty="0" smtClean="0">
                <a:latin typeface="Times New Roman" pitchFamily="18" charset="0"/>
                <a:cs typeface="Times New Roman" pitchFamily="18" charset="0"/>
              </a:rPr>
              <a:t>Из них:                                                                                                                              </a:t>
            </a:r>
          </a:p>
          <a:p>
            <a:pPr hangingPunct="0"/>
            <a:r>
              <a:rPr lang="ru-RU" sz="2900" b="1" dirty="0" smtClean="0">
                <a:latin typeface="Times New Roman" pitchFamily="18" charset="0"/>
                <a:cs typeface="Times New Roman" pitchFamily="18" charset="0"/>
              </a:rPr>
              <a:t>1)</a:t>
            </a:r>
            <a:r>
              <a:rPr lang="ru-RU" sz="2900" dirty="0" smtClean="0">
                <a:latin typeface="Times New Roman" pitchFamily="18" charset="0"/>
                <a:cs typeface="Times New Roman" pitchFamily="18" charset="0"/>
              </a:rPr>
              <a:t> расходы в рамках подпрограммы «Уличное освещение» составили </a:t>
            </a:r>
            <a:r>
              <a:rPr lang="ru-RU" sz="2900" b="1" dirty="0" smtClean="0">
                <a:latin typeface="Times New Roman" pitchFamily="18" charset="0"/>
                <a:cs typeface="Times New Roman" pitchFamily="18" charset="0"/>
              </a:rPr>
              <a:t>892,7</a:t>
            </a:r>
            <a:r>
              <a:rPr lang="ru-RU" sz="2900" dirty="0" smtClean="0">
                <a:latin typeface="Times New Roman" pitchFamily="18" charset="0"/>
                <a:cs typeface="Times New Roman" pitchFamily="18" charset="0"/>
              </a:rPr>
              <a:t> тыс. рублей при годовом плане </a:t>
            </a:r>
            <a:r>
              <a:rPr lang="ru-RU" sz="2900" b="1" dirty="0" smtClean="0">
                <a:latin typeface="Times New Roman" pitchFamily="18" charset="0"/>
                <a:cs typeface="Times New Roman" pitchFamily="18" charset="0"/>
              </a:rPr>
              <a:t>892,8</a:t>
            </a:r>
            <a:r>
              <a:rPr lang="ru-RU" sz="2900" dirty="0" smtClean="0">
                <a:latin typeface="Times New Roman" pitchFamily="18" charset="0"/>
                <a:cs typeface="Times New Roman" pitchFamily="18" charset="0"/>
              </a:rPr>
              <a:t> тыс. рублей, из которых: на оплату за электроэнергию уличного освещения – 809,1 тыс. рублей, за текущий ремонт и технический уход за линиями уличного освещения – 73,8 тыс. рублей, за техническое присоединение к электросетям – 9,8 тыс. рублей;</a:t>
            </a:r>
          </a:p>
          <a:p>
            <a:pPr hangingPunct="0"/>
            <a:r>
              <a:rPr lang="ru-RU" sz="2900" b="1" dirty="0" smtClean="0">
                <a:latin typeface="Times New Roman" pitchFamily="18" charset="0"/>
                <a:cs typeface="Times New Roman" pitchFamily="18" charset="0"/>
              </a:rPr>
              <a:t>2)</a:t>
            </a:r>
            <a:r>
              <a:rPr lang="ru-RU" sz="2900" dirty="0" smtClean="0">
                <a:latin typeface="Times New Roman" pitchFamily="18" charset="0"/>
                <a:cs typeface="Times New Roman" pitchFamily="18" charset="0"/>
              </a:rPr>
              <a:t> годовые плановые назначения в рамках подпрограммы «Организация и содержание мест захоронений» предусмотрены в сумме </a:t>
            </a:r>
            <a:r>
              <a:rPr lang="ru-RU" sz="2900" b="1" dirty="0" smtClean="0">
                <a:latin typeface="Times New Roman" pitchFamily="18" charset="0"/>
                <a:cs typeface="Times New Roman" pitchFamily="18" charset="0"/>
              </a:rPr>
              <a:t>50,0</a:t>
            </a:r>
            <a:r>
              <a:rPr lang="ru-RU" sz="2900" dirty="0" smtClean="0">
                <a:latin typeface="Times New Roman" pitchFamily="18" charset="0"/>
                <a:cs typeface="Times New Roman" pitchFamily="18" charset="0"/>
              </a:rPr>
              <a:t> тыс. рублей, средства местного бюджета, кассовые расходы по данному подразделу составили 50.0 тыс. рублей и были направлены на текущий ремонт памятников воинам ВОВ и гражданских кладбищ; </a:t>
            </a:r>
          </a:p>
          <a:p>
            <a:pPr hangingPunct="0"/>
            <a:r>
              <a:rPr lang="ru-RU" sz="2900" b="1" dirty="0" smtClean="0">
                <a:latin typeface="Times New Roman" pitchFamily="18" charset="0"/>
                <a:cs typeface="Times New Roman" pitchFamily="18" charset="0"/>
              </a:rPr>
              <a:t>3)</a:t>
            </a:r>
            <a:r>
              <a:rPr lang="ru-RU" sz="2900" dirty="0" smtClean="0">
                <a:latin typeface="Times New Roman" pitchFamily="18" charset="0"/>
                <a:cs typeface="Times New Roman" pitchFamily="18" charset="0"/>
              </a:rPr>
              <a:t> кассовое</a:t>
            </a:r>
            <a:r>
              <a:rPr lang="ru-RU" sz="2900" b="1" dirty="0" smtClean="0">
                <a:latin typeface="Times New Roman" pitchFamily="18" charset="0"/>
                <a:cs typeface="Times New Roman" pitchFamily="18" charset="0"/>
              </a:rPr>
              <a:t> </a:t>
            </a:r>
            <a:r>
              <a:rPr lang="ru-RU" sz="2900" dirty="0" smtClean="0">
                <a:latin typeface="Times New Roman" pitchFamily="18" charset="0"/>
                <a:cs typeface="Times New Roman" pitchFamily="18" charset="0"/>
              </a:rPr>
              <a:t>исполнение расходов в рамках подпрограммы «Прочие мероприятия по благоустройству территории сельского поселения» составило </a:t>
            </a:r>
            <a:r>
              <a:rPr lang="ru-RU" sz="2900" b="1" dirty="0" smtClean="0">
                <a:latin typeface="Times New Roman" pitchFamily="18" charset="0"/>
                <a:cs typeface="Times New Roman" pitchFamily="18" charset="0"/>
              </a:rPr>
              <a:t>137,3</a:t>
            </a:r>
            <a:r>
              <a:rPr lang="ru-RU" sz="2900" dirty="0" smtClean="0">
                <a:latin typeface="Times New Roman" pitchFamily="18" charset="0"/>
                <a:cs typeface="Times New Roman" pitchFamily="18" charset="0"/>
              </a:rPr>
              <a:t> тыс. рублей при годовом плане </a:t>
            </a:r>
            <a:r>
              <a:rPr lang="ru-RU" sz="2900" b="1" dirty="0" smtClean="0">
                <a:latin typeface="Times New Roman" pitchFamily="18" charset="0"/>
                <a:cs typeface="Times New Roman" pitchFamily="18" charset="0"/>
              </a:rPr>
              <a:t>137,4</a:t>
            </a:r>
            <a:r>
              <a:rPr lang="ru-RU" sz="2900" dirty="0" smtClean="0">
                <a:latin typeface="Times New Roman" pitchFamily="18" charset="0"/>
                <a:cs typeface="Times New Roman" pitchFamily="18" charset="0"/>
              </a:rPr>
              <a:t> тыс. рублей или 99,9 %  направление расходов:                                                                                                                                – очистка внутрипоселковых дорог от снега 14,9 тыс. рублей;</a:t>
            </a:r>
          </a:p>
          <a:p>
            <a:pPr hangingPunct="0"/>
            <a:r>
              <a:rPr lang="ru-RU" sz="2900" dirty="0" smtClean="0">
                <a:latin typeface="Times New Roman" pitchFamily="18" charset="0"/>
                <a:cs typeface="Times New Roman" pitchFamily="18" charset="0"/>
              </a:rPr>
              <a:t>- очистка территории сельского поселения от сорной растительности 37,1 тыс. рублей;</a:t>
            </a:r>
          </a:p>
          <a:p>
            <a:pPr hangingPunct="0"/>
            <a:r>
              <a:rPr lang="ru-RU" sz="2900" dirty="0" smtClean="0">
                <a:latin typeface="Times New Roman" pitchFamily="18" charset="0"/>
                <a:cs typeface="Times New Roman" pitchFamily="18" charset="0"/>
              </a:rPr>
              <a:t>- обрезка деревьев 62,3 тыс. рублей;</a:t>
            </a:r>
          </a:p>
          <a:p>
            <a:pPr hangingPunct="0"/>
            <a:r>
              <a:rPr lang="ru-RU" sz="2900" dirty="0" smtClean="0">
                <a:latin typeface="Times New Roman" pitchFamily="18" charset="0"/>
                <a:cs typeface="Times New Roman" pitchFamily="18" charset="0"/>
              </a:rPr>
              <a:t>- приобретение и установка автобусной остановки в п. Крынка 15,0 тыс. рублей;</a:t>
            </a:r>
          </a:p>
          <a:p>
            <a:pPr hangingPunct="0"/>
            <a:r>
              <a:rPr lang="ru-RU" sz="2900" dirty="0" smtClean="0">
                <a:latin typeface="Times New Roman" pitchFamily="18" charset="0"/>
                <a:cs typeface="Times New Roman" pitchFamily="18" charset="0"/>
              </a:rPr>
              <a:t>- приобретение рассады цветов 5,0 тыс. рублей;</a:t>
            </a:r>
          </a:p>
          <a:p>
            <a:pPr hangingPunct="0"/>
            <a:r>
              <a:rPr lang="ru-RU" sz="2900" dirty="0" smtClean="0">
                <a:latin typeface="Times New Roman" pitchFamily="18" charset="0"/>
                <a:cs typeface="Times New Roman" pitchFamily="18" charset="0"/>
              </a:rPr>
              <a:t>- приобретение ГСМ для тех. ухода за косилками – 3,0 тыс. рублей</a:t>
            </a:r>
          </a:p>
          <a:p>
            <a:endParaRPr lang="ru-RU" dirty="0"/>
          </a:p>
        </p:txBody>
      </p:sp>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БЛАГОУСТРОЙСТВО</a:t>
            </a:r>
            <a:endParaRPr lang="ru-RU" sz="1400"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1214422"/>
            <a:ext cx="8229600" cy="4792869"/>
          </a:xfrm>
        </p:spPr>
        <p:txBody>
          <a:bodyPr>
            <a:noAutofit/>
          </a:bodyPr>
          <a:lstStyle/>
          <a:p>
            <a:pPr hangingPunct="0"/>
            <a:r>
              <a:rPr lang="ru-RU" sz="1400" dirty="0" smtClean="0">
                <a:latin typeface="Times New Roman" pitchFamily="18" charset="0"/>
                <a:cs typeface="Times New Roman" pitchFamily="18" charset="0"/>
              </a:rPr>
              <a:t>По разделу </a:t>
            </a:r>
            <a:r>
              <a:rPr lang="ru-RU" sz="1400" b="1" dirty="0" smtClean="0">
                <a:latin typeface="Times New Roman" pitchFamily="18" charset="0"/>
                <a:cs typeface="Times New Roman" pitchFamily="18" charset="0"/>
              </a:rPr>
              <a:t>«Охрана окружающей среды» </a:t>
            </a:r>
            <a:r>
              <a:rPr lang="ru-RU" sz="1400" dirty="0" smtClean="0">
                <a:latin typeface="Times New Roman" pitchFamily="18" charset="0"/>
                <a:cs typeface="Times New Roman" pitchFamily="18" charset="0"/>
              </a:rPr>
              <a:t>годовые плановые назначения составляют </a:t>
            </a:r>
            <a:r>
              <a:rPr lang="ru-RU" sz="1400" b="1" dirty="0" smtClean="0">
                <a:latin typeface="Times New Roman" pitchFamily="18" charset="0"/>
                <a:cs typeface="Times New Roman" pitchFamily="18" charset="0"/>
              </a:rPr>
              <a:t>55,6</a:t>
            </a:r>
            <a:r>
              <a:rPr lang="ru-RU" sz="1400" dirty="0" smtClean="0">
                <a:latin typeface="Times New Roman" pitchFamily="18" charset="0"/>
                <a:cs typeface="Times New Roman" pitchFamily="18" charset="0"/>
              </a:rPr>
              <a:t> тыс. рублей – средства муниципального района, которые направляются на утилизацию бытовых отходов, на свалках находящихся в собственности района, но расположенных на территории сельского поселения, кассовые расходы по данному разделу составили </a:t>
            </a:r>
            <a:r>
              <a:rPr lang="ru-RU" sz="1400" b="1" dirty="0" smtClean="0">
                <a:latin typeface="Times New Roman" pitchFamily="18" charset="0"/>
                <a:cs typeface="Times New Roman" pitchFamily="18" charset="0"/>
              </a:rPr>
              <a:t>55,6</a:t>
            </a:r>
            <a:r>
              <a:rPr lang="ru-RU" sz="1400" dirty="0" smtClean="0">
                <a:latin typeface="Times New Roman" pitchFamily="18" charset="0"/>
                <a:cs typeface="Times New Roman" pitchFamily="18" charset="0"/>
              </a:rPr>
              <a:t> тыс. рублей или 100 процентов.</a:t>
            </a:r>
          </a:p>
          <a:p>
            <a:pPr hangingPunct="0"/>
            <a:r>
              <a:rPr lang="ru-RU" sz="1400" dirty="0" smtClean="0">
                <a:latin typeface="Times New Roman" pitchFamily="18" charset="0"/>
                <a:cs typeface="Times New Roman" pitchFamily="18" charset="0"/>
              </a:rPr>
              <a:t> По разделу </a:t>
            </a:r>
            <a:r>
              <a:rPr lang="ru-RU" sz="1400" b="1" dirty="0" smtClean="0">
                <a:latin typeface="Times New Roman" pitchFamily="18" charset="0"/>
                <a:cs typeface="Times New Roman" pitchFamily="18" charset="0"/>
              </a:rPr>
              <a:t>«Культура, кинематография»  </a:t>
            </a:r>
            <a:r>
              <a:rPr lang="ru-RU" sz="1400" dirty="0" smtClean="0">
                <a:latin typeface="Times New Roman" pitchFamily="18" charset="0"/>
                <a:cs typeface="Times New Roman" pitchFamily="18" charset="0"/>
              </a:rPr>
              <a:t>кассовые</a:t>
            </a:r>
            <a:r>
              <a:rPr lang="ru-RU" sz="1400" b="1"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расходы в соответствии с муниципальной долгосрочной целевой программой «Культура Алексеевского сельского поселения (2011 – 2015 годы)» </a:t>
            </a:r>
            <a:r>
              <a:rPr lang="ru-RU" sz="1400" b="1" dirty="0" smtClean="0">
                <a:latin typeface="Times New Roman" pitchFamily="18" charset="0"/>
                <a:cs typeface="Times New Roman" pitchFamily="18" charset="0"/>
              </a:rPr>
              <a:t> </a:t>
            </a:r>
            <a:r>
              <a:rPr lang="ru-RU" sz="1400" dirty="0" smtClean="0">
                <a:latin typeface="Times New Roman" pitchFamily="18" charset="0"/>
                <a:cs typeface="Times New Roman" pitchFamily="18" charset="0"/>
              </a:rPr>
              <a:t>при годовом  плане </a:t>
            </a:r>
            <a:r>
              <a:rPr lang="ru-RU" sz="1400" b="1" dirty="0" smtClean="0">
                <a:latin typeface="Times New Roman" pitchFamily="18" charset="0"/>
                <a:cs typeface="Times New Roman" pitchFamily="18" charset="0"/>
              </a:rPr>
              <a:t>4 530,3</a:t>
            </a:r>
            <a:r>
              <a:rPr lang="ru-RU" sz="1400" dirty="0" smtClean="0">
                <a:latin typeface="Times New Roman" pitchFamily="18" charset="0"/>
                <a:cs typeface="Times New Roman" pitchFamily="18" charset="0"/>
              </a:rPr>
              <a:t> тыс. руб. составили </a:t>
            </a:r>
            <a:r>
              <a:rPr lang="ru-RU" sz="1400" b="1" dirty="0" smtClean="0">
                <a:latin typeface="Times New Roman" pitchFamily="18" charset="0"/>
                <a:cs typeface="Times New Roman" pitchFamily="18" charset="0"/>
              </a:rPr>
              <a:t>4 529,3</a:t>
            </a:r>
            <a:r>
              <a:rPr lang="ru-RU" sz="1400" dirty="0" smtClean="0">
                <a:latin typeface="Times New Roman" pitchFamily="18" charset="0"/>
                <a:cs typeface="Times New Roman" pitchFamily="18" charset="0"/>
              </a:rPr>
              <a:t> тыс. руб. или 99,9 %. </a:t>
            </a:r>
          </a:p>
          <a:p>
            <a:pPr hangingPunct="0"/>
            <a:r>
              <a:rPr lang="ru-RU" sz="1400" dirty="0" smtClean="0">
                <a:latin typeface="Times New Roman" pitchFamily="18" charset="0"/>
                <a:cs typeface="Times New Roman" pitchFamily="18" charset="0"/>
              </a:rPr>
              <a:t>Из них:  </a:t>
            </a:r>
          </a:p>
          <a:p>
            <a:pPr hangingPunct="0"/>
            <a:r>
              <a:rPr lang="ru-RU" sz="1400" dirty="0" smtClean="0">
                <a:latin typeface="Times New Roman" pitchFamily="18" charset="0"/>
                <a:cs typeface="Times New Roman" pitchFamily="18" charset="0"/>
              </a:rPr>
              <a:t> - расходы в рамках подпрограммы «Дворцы, дома культуры и другие учреждения культуры»:  при годовом плане </a:t>
            </a:r>
            <a:r>
              <a:rPr lang="ru-RU" sz="1400" b="1" dirty="0" smtClean="0">
                <a:latin typeface="Times New Roman" pitchFamily="18" charset="0"/>
                <a:cs typeface="Times New Roman" pitchFamily="18" charset="0"/>
              </a:rPr>
              <a:t>3 444,2 </a:t>
            </a:r>
            <a:r>
              <a:rPr lang="ru-RU" sz="1400" dirty="0" smtClean="0">
                <a:latin typeface="Times New Roman" pitchFamily="18" charset="0"/>
                <a:cs typeface="Times New Roman" pitchFamily="18" charset="0"/>
              </a:rPr>
              <a:t>тыс. рублей   исполнение составило </a:t>
            </a:r>
            <a:r>
              <a:rPr lang="ru-RU" sz="1400" b="1" dirty="0" smtClean="0">
                <a:latin typeface="Times New Roman" pitchFamily="18" charset="0"/>
                <a:cs typeface="Times New Roman" pitchFamily="18" charset="0"/>
              </a:rPr>
              <a:t>3443,6</a:t>
            </a:r>
            <a:r>
              <a:rPr lang="ru-RU" sz="1400" dirty="0" smtClean="0">
                <a:latin typeface="Times New Roman" pitchFamily="18" charset="0"/>
                <a:cs typeface="Times New Roman" pitchFamily="18" charset="0"/>
              </a:rPr>
              <a:t> тыс. рублей   или 99,9 процентов из которых 135,0 тыс. рублей средства областного Фонда софинансирования расходов на повышение заработной платы работникам учреждений культуры (стимулирующие выплаты)                                                                                                                                                     - расходы в рамках подпрограммы «Библиотеки»: при годовом плане </a:t>
            </a:r>
            <a:r>
              <a:rPr lang="ru-RU" sz="1400" b="1" dirty="0" smtClean="0">
                <a:latin typeface="Times New Roman" pitchFamily="18" charset="0"/>
                <a:cs typeface="Times New Roman" pitchFamily="18" charset="0"/>
              </a:rPr>
              <a:t>1 086,1 </a:t>
            </a:r>
            <a:r>
              <a:rPr lang="ru-RU" sz="1400" dirty="0" smtClean="0">
                <a:latin typeface="Times New Roman" pitchFamily="18" charset="0"/>
                <a:cs typeface="Times New Roman" pitchFamily="18" charset="0"/>
              </a:rPr>
              <a:t>тыс. рублей исполнение  составляет </a:t>
            </a:r>
            <a:r>
              <a:rPr lang="ru-RU" sz="1400" b="1" dirty="0" smtClean="0">
                <a:latin typeface="Times New Roman" pitchFamily="18" charset="0"/>
                <a:cs typeface="Times New Roman" pitchFamily="18" charset="0"/>
              </a:rPr>
              <a:t>1 085,7 </a:t>
            </a:r>
            <a:r>
              <a:rPr lang="ru-RU" sz="1400" dirty="0" smtClean="0">
                <a:latin typeface="Times New Roman" pitchFamily="18" charset="0"/>
                <a:cs typeface="Times New Roman" pitchFamily="18" charset="0"/>
              </a:rPr>
              <a:t>тыс. рублей или 99,9 процентов.</a:t>
            </a:r>
          </a:p>
          <a:p>
            <a:pPr hangingPunct="0"/>
            <a:r>
              <a:rPr lang="ru-RU" sz="1400" dirty="0" smtClean="0">
                <a:latin typeface="Times New Roman" pitchFamily="18" charset="0"/>
                <a:cs typeface="Times New Roman" pitchFamily="18" charset="0"/>
              </a:rPr>
              <a:t> По разделу </a:t>
            </a:r>
            <a:r>
              <a:rPr lang="ru-RU" sz="1400" b="1" dirty="0" smtClean="0">
                <a:latin typeface="Times New Roman" pitchFamily="18" charset="0"/>
                <a:cs typeface="Times New Roman" pitchFamily="18" charset="0"/>
              </a:rPr>
              <a:t>«Физическая культура и спорт»</a:t>
            </a:r>
            <a:r>
              <a:rPr lang="ru-RU" sz="1400" dirty="0" smtClean="0">
                <a:latin typeface="Times New Roman" pitchFamily="18" charset="0"/>
                <a:cs typeface="Times New Roman" pitchFamily="18" charset="0"/>
              </a:rPr>
              <a:t> кассовые расходы в соответствии с муниципальной долгосрочной целевой программой «Развитие физической культуры и спорта в Алексеевском сельском поселении на 2011-2015 годы» составили – </a:t>
            </a:r>
            <a:r>
              <a:rPr lang="ru-RU" sz="1400" b="1" dirty="0" smtClean="0">
                <a:latin typeface="Times New Roman" pitchFamily="18" charset="0"/>
                <a:cs typeface="Times New Roman" pitchFamily="18" charset="0"/>
              </a:rPr>
              <a:t>20,0</a:t>
            </a:r>
            <a:r>
              <a:rPr lang="ru-RU" sz="1400" dirty="0" smtClean="0">
                <a:latin typeface="Times New Roman" pitchFamily="18" charset="0"/>
                <a:cs typeface="Times New Roman" pitchFamily="18" charset="0"/>
              </a:rPr>
              <a:t> тыс. рублей при годовом плане </a:t>
            </a:r>
            <a:r>
              <a:rPr lang="ru-RU" sz="1400" b="1" dirty="0" smtClean="0">
                <a:latin typeface="Times New Roman" pitchFamily="18" charset="0"/>
                <a:cs typeface="Times New Roman" pitchFamily="18" charset="0"/>
              </a:rPr>
              <a:t>20,0</a:t>
            </a:r>
            <a:r>
              <a:rPr lang="ru-RU" sz="1400" dirty="0" smtClean="0">
                <a:latin typeface="Times New Roman" pitchFamily="18" charset="0"/>
                <a:cs typeface="Times New Roman" pitchFamily="18" charset="0"/>
              </a:rPr>
              <a:t> тыс. рублей или 100,0 процентов.</a:t>
            </a:r>
          </a:p>
          <a:p>
            <a:pPr hangingPunct="0"/>
            <a:r>
              <a:rPr lang="ru-RU" sz="1400" dirty="0" smtClean="0">
                <a:latin typeface="Times New Roman" pitchFamily="18" charset="0"/>
                <a:cs typeface="Times New Roman" pitchFamily="18" charset="0"/>
              </a:rPr>
              <a:t> Просроченной кредиторской задолженности по итогам 2013 года в бюджете сельского поселения нет.</a:t>
            </a:r>
          </a:p>
          <a:p>
            <a:endParaRPr lang="ru-RU" sz="1400" dirty="0">
              <a:latin typeface="Times New Roman" pitchFamily="18" charset="0"/>
              <a:cs typeface="Times New Roman" pitchFamily="18" charset="0"/>
            </a:endParaRPr>
          </a:p>
        </p:txBody>
      </p:sp>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4) годовые плановые назначения в рамках программы «Энергосбережения и повышение энергетической эффективности на территории Алексеевского сельского поселения» составляют 38,2 тыс. рублей, исполнено 38.1 тыс. рублей или 99,7 процентов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b="0" dirty="0" smtClean="0">
                <a:latin typeface="Times New Roman" pitchFamily="18" charset="0"/>
                <a:cs typeface="Times New Roman" pitchFamily="18" charset="0"/>
              </a:rPr>
              <a:t>Штатная численность  администрации  сельского поселения составляет -  семь  муниципальных  служащих, Глава поселения, два   инспектора. водитель и техничка .</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r>
              <a:rPr lang="ru-RU" sz="1400" b="0" dirty="0" smtClean="0">
                <a:latin typeface="Times New Roman" pitchFamily="18" charset="0"/>
                <a:cs typeface="Times New Roman" pitchFamily="18" charset="0"/>
              </a:rPr>
              <a:t>Численность аппарата  администрации не увеличивалась, заработная плата не повышалась.</a:t>
            </a:r>
            <a:r>
              <a:rPr lang="ru-RU" sz="1400" dirty="0" smtClean="0">
                <a:latin typeface="Times New Roman" pitchFamily="18" charset="0"/>
                <a:cs typeface="Times New Roman" pitchFamily="18" charset="0"/>
              </a:rPr>
              <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pic>
        <p:nvPicPr>
          <p:cNvPr id="22530" name="Picture 2" descr="D:\музыка\фото А С_п\ЛЕТО\DSC07156.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a:r>
              <a:rPr lang="ru-RU" sz="1600" dirty="0" smtClean="0">
                <a:latin typeface="Times New Roman" pitchFamily="18" charset="0"/>
                <a:cs typeface="Times New Roman" pitchFamily="18" charset="0"/>
              </a:rPr>
              <a:t>Ведущим специалистом администрации   </a:t>
            </a:r>
            <a:r>
              <a:rPr lang="ru-RU" sz="1600" dirty="0" err="1" smtClean="0">
                <a:latin typeface="Times New Roman" pitchFamily="18" charset="0"/>
                <a:cs typeface="Times New Roman" pitchFamily="18" charset="0"/>
              </a:rPr>
              <a:t>Немашкаловой</a:t>
            </a:r>
            <a:r>
              <a:rPr lang="ru-RU" sz="1600" dirty="0" smtClean="0">
                <a:latin typeface="Times New Roman" pitchFamily="18" charset="0"/>
                <a:cs typeface="Times New Roman" pitchFamily="18" charset="0"/>
              </a:rPr>
              <a:t> Е.В. зарегистрировано нотариальных действий-142,выдано справок  различного содержания- 4623,   акты  обследования -110, оформлено  нормативно-правовых  актов-  постановлений-154, распоряжений-174, распоряжений   по  личному составу- 76, решений Собрания  депутатов- 52, направлено ответов  на запросы  в различные учреждения и организации -424.</a:t>
            </a:r>
          </a:p>
          <a:p>
            <a:pPr algn="just"/>
            <a:r>
              <a:rPr lang="ru-RU" sz="1600" dirty="0" smtClean="0">
                <a:latin typeface="Times New Roman" pitchFamily="18" charset="0"/>
                <a:cs typeface="Times New Roman" pitchFamily="18" charset="0"/>
              </a:rPr>
              <a:t>Специалистом по ГО и ЧС, физической культуре  и спорту- Серебрянским И.Ю. зарегистрировано  граждан -338   и снято с  регистрационного учета -  126, по месту пребывания зарегистрировано-  80. Участвовал в ликвидации чрезвычайных ситуаций  на территории поселения., проводил  подготовительную работу  для участия во  всероссийских и областных учениях  по ликвидации чрезвычайных ситуаций.</a:t>
            </a:r>
          </a:p>
          <a:p>
            <a:pPr algn="just"/>
            <a:r>
              <a:rPr lang="ru-RU" sz="1600" b="1" dirty="0" smtClean="0">
                <a:latin typeface="Times New Roman" pitchFamily="18" charset="0"/>
                <a:cs typeface="Times New Roman" pitchFamily="18" charset="0"/>
              </a:rPr>
              <a:t>В  районных  соревнованиях , посвященных  Дню молодежи, команда Алексеевского сельского поселения  заняла первое место и награждена  кубком.</a:t>
            </a:r>
            <a:endParaRPr lang="ru-RU" sz="1600" dirty="0" smtClean="0">
              <a:latin typeface="Times New Roman" pitchFamily="18" charset="0"/>
              <a:cs typeface="Times New Roman" pitchFamily="18" charset="0"/>
            </a:endParaRPr>
          </a:p>
          <a:p>
            <a:pPr algn="just" hangingPunct="0">
              <a:buNone/>
            </a:pPr>
            <a:r>
              <a:rPr lang="ru-RU" i="1" dirty="0" smtClean="0"/>
              <a:t> </a:t>
            </a:r>
            <a:endParaRPr lang="ru-RU" dirty="0" smtClean="0"/>
          </a:p>
          <a:p>
            <a:endParaRPr lang="ru-RU" dirty="0"/>
          </a:p>
        </p:txBody>
      </p:sp>
      <p:sp>
        <p:nvSpPr>
          <p:cNvPr id="3" name="Заголовок 2"/>
          <p:cNvSpPr>
            <a:spLocks noGrp="1"/>
          </p:cNvSpPr>
          <p:nvPr>
            <p:ph type="title"/>
          </p:nvPr>
        </p:nvSpPr>
        <p:spPr/>
        <p:txBody>
          <a:bodyPr>
            <a:normAutofit/>
          </a:bodyPr>
          <a:lstStyle/>
          <a:p>
            <a:r>
              <a:rPr lang="ru-RU" sz="1400" dirty="0" smtClean="0">
                <a:latin typeface="Times New Roman" pitchFamily="18" charset="0"/>
                <a:cs typeface="Times New Roman" pitchFamily="18" charset="0"/>
              </a:rPr>
              <a:t>Итоги работы Администрации Алексеевского сельского поселения</a:t>
            </a:r>
            <a:endParaRPr lang="ru-RU" sz="1400" dirty="0">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p:txBody>
          <a:bodyPr>
            <a:normAutofit/>
          </a:bodyPr>
          <a:lstStyle/>
          <a:p>
            <a:pPr algn="just" hangingPunct="0"/>
            <a:r>
              <a:rPr lang="ru-RU" sz="1500" dirty="0" smtClean="0">
                <a:latin typeface="Times New Roman" pitchFamily="18" charset="0"/>
                <a:cs typeface="Times New Roman" pitchFamily="18" charset="0"/>
              </a:rPr>
              <a:t>Ведущим  специалистом  по ЖКХ  -</a:t>
            </a:r>
            <a:r>
              <a:rPr lang="ru-RU" sz="1500" dirty="0" err="1" smtClean="0">
                <a:latin typeface="Times New Roman" pitchFamily="18" charset="0"/>
                <a:cs typeface="Times New Roman" pitchFamily="18" charset="0"/>
              </a:rPr>
              <a:t>Карпушиным</a:t>
            </a:r>
            <a:r>
              <a:rPr lang="ru-RU" sz="1500" dirty="0" smtClean="0">
                <a:latin typeface="Times New Roman" pitchFamily="18" charset="0"/>
                <a:cs typeface="Times New Roman" pitchFamily="18" charset="0"/>
              </a:rPr>
              <a:t> И.А. подготовлена  документация  на проведение капитального ремонта внутрипоселковой    дороги по ул. Ростовской п.Крынка,</a:t>
            </a:r>
          </a:p>
          <a:p>
            <a:pPr algn="just" hangingPunct="0"/>
            <a:r>
              <a:rPr lang="ru-RU" sz="1500" dirty="0" smtClean="0">
                <a:latin typeface="Times New Roman" pitchFamily="18" charset="0"/>
                <a:cs typeface="Times New Roman" pitchFamily="18" charset="0"/>
              </a:rPr>
              <a:t>На  приобретение  генератора,  на  капитальный  ремонт многоквартирных домов в п.Надежда по ул. Первомайской,9-11,   оформлены и установлены пять приборов учета электроэнергии на линиях уличного освещения ,документация на завершение  строительства  и ввода в эксплуатацию водопровода от Сухореченского водозабора. Велась в течении 2013 года  документация по арбитражному судопроизводству в отношении ООО» Гидропромстрой», не завершившего строительство водопровода. По  одному   судебному делу   открыто  исполнительное производство на сумму   115,0тыс.руб.</a:t>
            </a:r>
          </a:p>
          <a:p>
            <a:pPr algn="just" hangingPunct="0"/>
            <a:r>
              <a:rPr lang="ru-RU" sz="1500" dirty="0" smtClean="0">
                <a:latin typeface="Times New Roman" pitchFamily="18" charset="0"/>
                <a:cs typeface="Times New Roman" pitchFamily="18" charset="0"/>
              </a:rPr>
              <a:t>Эта работа  проводилась совместно со специалистом 2-й категории  по социально-экономическому прогнозированию –</a:t>
            </a:r>
            <a:r>
              <a:rPr lang="ru-RU" sz="1500" dirty="0" err="1" smtClean="0">
                <a:latin typeface="Times New Roman" pitchFamily="18" charset="0"/>
                <a:cs typeface="Times New Roman" pitchFamily="18" charset="0"/>
              </a:rPr>
              <a:t>Девятко</a:t>
            </a:r>
            <a:r>
              <a:rPr lang="ru-RU" sz="1500" dirty="0" smtClean="0">
                <a:latin typeface="Times New Roman" pitchFamily="18" charset="0"/>
                <a:cs typeface="Times New Roman" pitchFamily="18" charset="0"/>
              </a:rPr>
              <a:t> С.Н. ,а сейчас-  </a:t>
            </a:r>
            <a:r>
              <a:rPr lang="ru-RU" sz="1500" dirty="0" err="1" smtClean="0">
                <a:latin typeface="Times New Roman" pitchFamily="18" charset="0"/>
                <a:cs typeface="Times New Roman" pitchFamily="18" charset="0"/>
              </a:rPr>
              <a:t>Батюк</a:t>
            </a:r>
            <a:r>
              <a:rPr lang="ru-RU" sz="1500" dirty="0" smtClean="0">
                <a:latin typeface="Times New Roman" pitchFamily="18" charset="0"/>
                <a:cs typeface="Times New Roman" pitchFamily="18" charset="0"/>
              </a:rPr>
              <a:t> О.А., которыми также оформлены договора  на выполнение  подрядных работ в количестве -119 и по культуре -56 договоров. Размещена документация в системе « Рефери»  -1 аукцион и 6  котировочных заявок.</a:t>
            </a:r>
          </a:p>
          <a:p>
            <a:endParaRPr lang="ru-RU" dirty="0"/>
          </a:p>
        </p:txBody>
      </p:sp>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Итоги  работы Администрации Алексеевского сельского поселения</a:t>
            </a:r>
            <a:endParaRPr lang="ru-RU" sz="1400" dirty="0">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2143116"/>
            <a:ext cx="8229600" cy="3864175"/>
          </a:xfrm>
        </p:spPr>
        <p:txBody>
          <a:bodyPr>
            <a:normAutofit fontScale="92500" lnSpcReduction="20000"/>
          </a:bodyPr>
          <a:lstStyle/>
          <a:p>
            <a:pPr hangingPunct="0"/>
            <a:r>
              <a:rPr lang="ru-RU" sz="1800" dirty="0" smtClean="0">
                <a:latin typeface="Times New Roman" pitchFamily="18" charset="0"/>
                <a:cs typeface="Times New Roman" pitchFamily="18" charset="0"/>
              </a:rPr>
              <a:t>Сектор экономики и финансов, под руководством  начальника сектора – Смирновой Н.А. совместно с  главным бухгалтером  </a:t>
            </a:r>
            <a:r>
              <a:rPr lang="ru-RU" sz="1800" dirty="0" err="1" smtClean="0">
                <a:latin typeface="Times New Roman" pitchFamily="18" charset="0"/>
                <a:cs typeface="Times New Roman" pitchFamily="18" charset="0"/>
              </a:rPr>
              <a:t>Костюченко</a:t>
            </a:r>
            <a:r>
              <a:rPr lang="ru-RU" sz="1800" dirty="0" smtClean="0">
                <a:latin typeface="Times New Roman" pitchFamily="18" charset="0"/>
                <a:cs typeface="Times New Roman" pitchFamily="18" charset="0"/>
              </a:rPr>
              <a:t> С.Д.  и специалистом 2-й категории </a:t>
            </a:r>
            <a:r>
              <a:rPr lang="ru-RU" sz="1800" dirty="0" err="1" smtClean="0">
                <a:latin typeface="Times New Roman" pitchFamily="18" charset="0"/>
                <a:cs typeface="Times New Roman" pitchFamily="18" charset="0"/>
              </a:rPr>
              <a:t>Батюк</a:t>
            </a:r>
            <a:r>
              <a:rPr lang="ru-RU" sz="1800" dirty="0" smtClean="0">
                <a:latin typeface="Times New Roman" pitchFamily="18" charset="0"/>
                <a:cs typeface="Times New Roman" pitchFamily="18" charset="0"/>
              </a:rPr>
              <a:t> О.А. проводилась работа по формированию бюджета, исполнению бюджета, контролем за использованием  бюджетных  средств, расчет с подрядными организациями - оплачены  119 договоров. Кредиторской задолженности  по итогам года не допущено.</a:t>
            </a:r>
          </a:p>
          <a:p>
            <a:pPr hangingPunct="0"/>
            <a:r>
              <a:rPr lang="ru-RU" sz="1800" dirty="0" smtClean="0">
                <a:latin typeface="Times New Roman" pitchFamily="18" charset="0"/>
                <a:cs typeface="Times New Roman" pitchFamily="18" charset="0"/>
              </a:rPr>
              <a:t>Инспектором по ЛПХ и налоговым сборам  </a:t>
            </a:r>
            <a:r>
              <a:rPr lang="ru-RU" sz="1800" dirty="0" err="1" smtClean="0">
                <a:latin typeface="Times New Roman" pitchFamily="18" charset="0"/>
                <a:cs typeface="Times New Roman" pitchFamily="18" charset="0"/>
              </a:rPr>
              <a:t>Филипенко</a:t>
            </a:r>
            <a:r>
              <a:rPr lang="ru-RU" sz="1800" dirty="0" smtClean="0">
                <a:latin typeface="Times New Roman" pitchFamily="18" charset="0"/>
                <a:cs typeface="Times New Roman" pitchFamily="18" charset="0"/>
              </a:rPr>
              <a:t> И.И. проводилась работа по уточнению  и формированию налоговой базы, по   оформлению документов  на предоставление кредитов  различными кредитными  организациями, работа с налоговой  инспекций  по контролю  за уплатой налогов налогоплательщиками, выдано справок по личному подсобному хозяйству-300, ведение  и уточнение  </a:t>
            </a:r>
            <a:r>
              <a:rPr lang="ru-RU" sz="1800" dirty="0" err="1" smtClean="0">
                <a:latin typeface="Times New Roman" pitchFamily="18" charset="0"/>
                <a:cs typeface="Times New Roman" pitchFamily="18" charset="0"/>
              </a:rPr>
              <a:t>похозяйственных</a:t>
            </a:r>
            <a:r>
              <a:rPr lang="ru-RU" sz="1800" dirty="0" smtClean="0">
                <a:latin typeface="Times New Roman" pitchFamily="18" charset="0"/>
                <a:cs typeface="Times New Roman" pitchFamily="18" charset="0"/>
              </a:rPr>
              <a:t> книг.</a:t>
            </a:r>
          </a:p>
          <a:p>
            <a:pPr hangingPunct="0"/>
            <a:r>
              <a:rPr lang="ru-RU" sz="1800" dirty="0" smtClean="0">
                <a:latin typeface="Times New Roman" pitchFamily="18" charset="0"/>
                <a:cs typeface="Times New Roman" pitchFamily="18" charset="0"/>
              </a:rPr>
              <a:t>Инспектор по воинскому учету  </a:t>
            </a:r>
            <a:r>
              <a:rPr lang="ru-RU" sz="1800" dirty="0" err="1" smtClean="0">
                <a:latin typeface="Times New Roman" pitchFamily="18" charset="0"/>
                <a:cs typeface="Times New Roman" pitchFamily="18" charset="0"/>
              </a:rPr>
              <a:t>Родоманченко</a:t>
            </a:r>
            <a:r>
              <a:rPr lang="ru-RU" sz="1800" dirty="0" smtClean="0">
                <a:latin typeface="Times New Roman" pitchFamily="18" charset="0"/>
                <a:cs typeface="Times New Roman" pitchFamily="18" charset="0"/>
              </a:rPr>
              <a:t> З.П. занималась учетом военнообязанных-928 в запасе  и призывников -76 чел. Проведена весенняя  и осенняя призывная компания - в армию  призвано 12 человек. По итогам года  Матвеево-Курганский районный военкомат  дал положительную оценку работе инспектора по воинскому учету администрации поселения </a:t>
            </a:r>
            <a:r>
              <a:rPr lang="ru-RU" sz="1800" dirty="0" err="1" smtClean="0">
                <a:latin typeface="Times New Roman" pitchFamily="18" charset="0"/>
                <a:cs typeface="Times New Roman" pitchFamily="18" charset="0"/>
              </a:rPr>
              <a:t>Родоманченко</a:t>
            </a:r>
            <a:r>
              <a:rPr lang="ru-RU" sz="1800" dirty="0" smtClean="0">
                <a:latin typeface="Times New Roman" pitchFamily="18" charset="0"/>
                <a:cs typeface="Times New Roman" pitchFamily="18" charset="0"/>
              </a:rPr>
              <a:t> З.П.</a:t>
            </a:r>
          </a:p>
          <a:p>
            <a:endParaRPr lang="ru-RU" dirty="0"/>
          </a:p>
        </p:txBody>
      </p:sp>
      <p:sp>
        <p:nvSpPr>
          <p:cNvPr id="3" name="Заголовок 2"/>
          <p:cNvSpPr>
            <a:spLocks noGrp="1"/>
          </p:cNvSpPr>
          <p:nvPr>
            <p:ph type="title"/>
          </p:nvPr>
        </p:nvSpPr>
        <p:spPr>
          <a:xfrm>
            <a:off x="457200" y="274638"/>
            <a:ext cx="8229600" cy="1582726"/>
          </a:xfrm>
        </p:spPr>
        <p:txBody>
          <a:bodyPr>
            <a:noAutofit/>
          </a:bodyPr>
          <a:lstStyle/>
          <a:p>
            <a:pPr algn="ctr"/>
            <a:r>
              <a:rPr lang="ru-RU" sz="1400" dirty="0" smtClean="0">
                <a:latin typeface="Times New Roman" pitchFamily="18" charset="0"/>
                <a:cs typeface="Times New Roman" pitchFamily="18" charset="0"/>
              </a:rPr>
              <a:t>Специалистом  1-й категории по имущественным и земельным отношениям Сериковой Е.М.проведена работа  по регистрации муниципального имущества  - из 126 объектов зарегистрировано 96, что составляет 76%, выдано различных справок и выписок  на земельные участки в количестве 300. Осуществлялся земельный контроль - проведено 2 плановых проверки  использования  земель сельскохозяйственного назначения, по результатам проверки составлены  акты. Поддерживается в актуальном состоянии база «ЗУМО» -  земельные  участки муниципального образования.</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457200" y="2214554"/>
            <a:ext cx="8229600" cy="3792737"/>
          </a:xfrm>
        </p:spPr>
        <p:txBody>
          <a:bodyPr>
            <a:normAutofit fontScale="92500" lnSpcReduction="20000"/>
          </a:bodyPr>
          <a:lstStyle/>
          <a:p>
            <a:r>
              <a:rPr lang="ru-RU" sz="1600" dirty="0" smtClean="0">
                <a:latin typeface="Times New Roman" pitchFamily="18" charset="0"/>
                <a:cs typeface="Times New Roman" pitchFamily="18" charset="0"/>
              </a:rPr>
              <a:t>Четыре  фельдшерско-акушерских  пункта  и  Надеждинская амбулатория под руководством </a:t>
            </a:r>
            <a:r>
              <a:rPr lang="ru-RU" sz="1600" dirty="0" err="1" smtClean="0">
                <a:latin typeface="Times New Roman" pitchFamily="18" charset="0"/>
                <a:cs typeface="Times New Roman" pitchFamily="18" charset="0"/>
              </a:rPr>
              <a:t>Роменской</a:t>
            </a:r>
            <a:r>
              <a:rPr lang="ru-RU" sz="1600" dirty="0" smtClean="0">
                <a:latin typeface="Times New Roman" pitchFamily="18" charset="0"/>
                <a:cs typeface="Times New Roman" pitchFamily="18" charset="0"/>
              </a:rPr>
              <a:t> Е.Н. оказывают  медицинскую помощь населению  совместно с заведующими фельдшерско-акушерскими  пунктами- Ковалевой Г.Н.,  </a:t>
            </a:r>
            <a:r>
              <a:rPr lang="ru-RU" sz="1600" dirty="0" err="1" smtClean="0">
                <a:latin typeface="Times New Roman" pitchFamily="18" charset="0"/>
                <a:cs typeface="Times New Roman" pitchFamily="18" charset="0"/>
              </a:rPr>
              <a:t>Малышко</a:t>
            </a:r>
            <a:r>
              <a:rPr lang="ru-RU" sz="1600" dirty="0" smtClean="0">
                <a:latin typeface="Times New Roman" pitchFamily="18" charset="0"/>
                <a:cs typeface="Times New Roman" pitchFamily="18" charset="0"/>
              </a:rPr>
              <a:t> Н.Н. ,</a:t>
            </a:r>
            <a:r>
              <a:rPr lang="ru-RU" sz="1600" dirty="0" err="1" smtClean="0">
                <a:latin typeface="Times New Roman" pitchFamily="18" charset="0"/>
                <a:cs typeface="Times New Roman" pitchFamily="18" charset="0"/>
              </a:rPr>
              <a:t>Подолякина</a:t>
            </a:r>
            <a:r>
              <a:rPr lang="ru-RU" sz="1600" dirty="0" smtClean="0">
                <a:latin typeface="Times New Roman" pitchFamily="18" charset="0"/>
                <a:cs typeface="Times New Roman" pitchFamily="18" charset="0"/>
              </a:rPr>
              <a:t> Е.  и </a:t>
            </a:r>
            <a:r>
              <a:rPr lang="ru-RU" sz="1600" dirty="0" err="1" smtClean="0">
                <a:latin typeface="Times New Roman" pitchFamily="18" charset="0"/>
                <a:cs typeface="Times New Roman" pitchFamily="18" charset="0"/>
              </a:rPr>
              <a:t>Куленко</a:t>
            </a:r>
            <a:r>
              <a:rPr lang="ru-RU" sz="1600" dirty="0" smtClean="0">
                <a:latin typeface="Times New Roman" pitchFamily="18" charset="0"/>
                <a:cs typeface="Times New Roman" pitchFamily="18" charset="0"/>
              </a:rPr>
              <a:t>  Е.А. ,  медицинскими сестрами </a:t>
            </a:r>
            <a:r>
              <a:rPr lang="ru-RU" sz="1600" dirty="0" err="1" smtClean="0">
                <a:latin typeface="Times New Roman" pitchFamily="18" charset="0"/>
                <a:cs typeface="Times New Roman" pitchFamily="18" charset="0"/>
              </a:rPr>
              <a:t>Надеждинской</a:t>
            </a:r>
            <a:r>
              <a:rPr lang="ru-RU" sz="1600" dirty="0" smtClean="0">
                <a:latin typeface="Times New Roman" pitchFamily="18" charset="0"/>
                <a:cs typeface="Times New Roman" pitchFamily="18" charset="0"/>
              </a:rPr>
              <a:t>  амбулатории  </a:t>
            </a:r>
            <a:r>
              <a:rPr lang="ru-RU" sz="1600" dirty="0" err="1" smtClean="0">
                <a:latin typeface="Times New Roman" pitchFamily="18" charset="0"/>
                <a:cs typeface="Times New Roman" pitchFamily="18" charset="0"/>
              </a:rPr>
              <a:t>Митько</a:t>
            </a:r>
            <a:r>
              <a:rPr lang="ru-RU" sz="1600" dirty="0" smtClean="0">
                <a:latin typeface="Times New Roman" pitchFamily="18" charset="0"/>
                <a:cs typeface="Times New Roman" pitchFamily="18" charset="0"/>
              </a:rPr>
              <a:t> Л.В., </a:t>
            </a:r>
            <a:r>
              <a:rPr lang="ru-RU" sz="1600" dirty="0" err="1" smtClean="0">
                <a:latin typeface="Times New Roman" pitchFamily="18" charset="0"/>
                <a:cs typeface="Times New Roman" pitchFamily="18" charset="0"/>
              </a:rPr>
              <a:t>Надолинская</a:t>
            </a:r>
            <a:r>
              <a:rPr lang="ru-RU" sz="1600" dirty="0" smtClean="0">
                <a:latin typeface="Times New Roman" pitchFamily="18" charset="0"/>
                <a:cs typeface="Times New Roman" pitchFamily="18" charset="0"/>
              </a:rPr>
              <a:t>  , Серебрянская С.В.,  Шевченко Е.Н.</a:t>
            </a:r>
          </a:p>
          <a:p>
            <a:pPr hangingPunct="0"/>
            <a:r>
              <a:rPr lang="ru-RU" sz="1600" dirty="0" smtClean="0">
                <a:latin typeface="Times New Roman" pitchFamily="18" charset="0"/>
                <a:cs typeface="Times New Roman" pitchFamily="18" charset="0"/>
              </a:rPr>
              <a:t>20 предприятий  торговли, в которых работают 31 человек.</a:t>
            </a:r>
          </a:p>
          <a:p>
            <a:pPr hangingPunct="0"/>
            <a:r>
              <a:rPr lang="ru-RU" sz="1600" dirty="0" smtClean="0">
                <a:latin typeface="Times New Roman" pitchFamily="18" charset="0"/>
                <a:cs typeface="Times New Roman" pitchFamily="18" charset="0"/>
              </a:rPr>
              <a:t>Открыта в с.Алексеевка  парикмахерская- </a:t>
            </a:r>
            <a:r>
              <a:rPr lang="ru-RU" sz="1600" dirty="0" err="1" smtClean="0">
                <a:latin typeface="Times New Roman" pitchFamily="18" charset="0"/>
                <a:cs typeface="Times New Roman" pitchFamily="18" charset="0"/>
              </a:rPr>
              <a:t>Игнатушина</a:t>
            </a:r>
            <a:r>
              <a:rPr lang="ru-RU" sz="1600" dirty="0" smtClean="0">
                <a:latin typeface="Times New Roman" pitchFamily="18" charset="0"/>
                <a:cs typeface="Times New Roman" pitchFamily="18" charset="0"/>
              </a:rPr>
              <a:t> Л.И.</a:t>
            </a:r>
          </a:p>
          <a:p>
            <a:pPr hangingPunct="0"/>
            <a:r>
              <a:rPr lang="ru-RU" sz="1600" dirty="0" smtClean="0">
                <a:latin typeface="Times New Roman" pitchFamily="18" charset="0"/>
                <a:cs typeface="Times New Roman" pitchFamily="18" charset="0"/>
              </a:rPr>
              <a:t>Четыре почтовых отделения. </a:t>
            </a:r>
          </a:p>
          <a:p>
            <a:pPr hangingPunct="0"/>
            <a:r>
              <a:rPr lang="ru-RU" sz="1600" dirty="0" smtClean="0">
                <a:latin typeface="Times New Roman" pitchFamily="18" charset="0"/>
                <a:cs typeface="Times New Roman" pitchFamily="18" charset="0"/>
              </a:rPr>
              <a:t>Заправочная станция –АЗС- управляющий Аванесов Э.Ю.</a:t>
            </a:r>
          </a:p>
          <a:p>
            <a:pPr hangingPunct="0"/>
            <a:r>
              <a:rPr lang="ru-RU" sz="1600" dirty="0" smtClean="0">
                <a:latin typeface="Times New Roman" pitchFamily="18" charset="0"/>
                <a:cs typeface="Times New Roman" pitchFamily="18" charset="0"/>
              </a:rPr>
              <a:t>На территории поселения ведут свою хозяйственную деятельность 20  сельхозпредприятий, которые обрабатывают   9268 га земли, наиболее  крупные из них –ОАО «Заря» - </a:t>
            </a:r>
            <a:r>
              <a:rPr lang="ru-RU" sz="1600" dirty="0" err="1" smtClean="0">
                <a:latin typeface="Times New Roman" pitchFamily="18" charset="0"/>
                <a:cs typeface="Times New Roman" pitchFamily="18" charset="0"/>
              </a:rPr>
              <a:t>Нагерняк</a:t>
            </a:r>
            <a:r>
              <a:rPr lang="ru-RU" sz="1600" dirty="0" smtClean="0">
                <a:latin typeface="Times New Roman" pitchFamily="18" charset="0"/>
                <a:cs typeface="Times New Roman" pitchFamily="18" charset="0"/>
              </a:rPr>
              <a:t> А.С.,ООО»Простор» -Кучмиев С.И.,  ООО» Надежда»- Николаенко Е.И.</a:t>
            </a:r>
          </a:p>
          <a:p>
            <a:pPr hangingPunct="0"/>
            <a:r>
              <a:rPr lang="ru-RU" sz="1600" dirty="0" smtClean="0">
                <a:latin typeface="Times New Roman" pitchFamily="18" charset="0"/>
                <a:cs typeface="Times New Roman" pitchFamily="18" charset="0"/>
              </a:rPr>
              <a:t>Хочется отметить  такие предприятия как ООО»Триумф»- Назаров А.И., «триумф-С»-управляющий Дереза И.Н.,КФХ </a:t>
            </a:r>
            <a:r>
              <a:rPr lang="ru-RU" sz="1600" dirty="0" err="1" smtClean="0">
                <a:latin typeface="Times New Roman" pitchFamily="18" charset="0"/>
                <a:cs typeface="Times New Roman" pitchFamily="18" charset="0"/>
              </a:rPr>
              <a:t>Тарасенко</a:t>
            </a:r>
            <a:r>
              <a:rPr lang="ru-RU" sz="1600" dirty="0" smtClean="0">
                <a:latin typeface="Times New Roman" pitchFamily="18" charset="0"/>
                <a:cs typeface="Times New Roman" pitchFamily="18" charset="0"/>
              </a:rPr>
              <a:t>, ООО»Радуга»-Шаповалов Л.А., ИП Григорьев В.В. , которые идут всегда навстречу  и  оказывают посильную помощь в решении наших насущных проблем.</a:t>
            </a:r>
          </a:p>
          <a:p>
            <a:pPr hangingPunct="0"/>
            <a:r>
              <a:rPr lang="ru-RU" sz="1600" dirty="0" smtClean="0">
                <a:latin typeface="Times New Roman" pitchFamily="18" charset="0"/>
                <a:cs typeface="Times New Roman" pitchFamily="18" charset="0"/>
              </a:rPr>
              <a:t> </a:t>
            </a:r>
          </a:p>
          <a:p>
            <a:endParaRPr lang="ru-RU" dirty="0"/>
          </a:p>
        </p:txBody>
      </p:sp>
      <p:sp>
        <p:nvSpPr>
          <p:cNvPr id="3" name="Заголовок 2"/>
          <p:cNvSpPr>
            <a:spLocks noGrp="1"/>
          </p:cNvSpPr>
          <p:nvPr>
            <p:ph type="title"/>
          </p:nvPr>
        </p:nvSpPr>
        <p:spPr>
          <a:xfrm>
            <a:off x="457200" y="274638"/>
            <a:ext cx="8229600" cy="1654164"/>
          </a:xfrm>
        </p:spPr>
        <p:txBody>
          <a:bodyPr>
            <a:normAutofit fontScale="90000"/>
          </a:bodyPr>
          <a:lstStyle/>
          <a:p>
            <a:pPr hangingPunct="0"/>
            <a:r>
              <a:rPr lang="ru-RU" sz="1400" dirty="0" smtClean="0">
                <a:latin typeface="Times New Roman" pitchFamily="18" charset="0"/>
                <a:cs typeface="Times New Roman" pitchFamily="18" charset="0"/>
              </a:rPr>
              <a:t>Кроме  администрации  поселения и учреждений культуры, на территории  Алексеевского сельского поселения работают, служат жителям, оказывая услуги образовательные, медицинские, услуги торговли,  социальной помощи  одиноким, престарелым гражданам, работают  сельскохозяйственные  предприятия, почтовые службы, сбербанк, работает отделение  многофункционального центра  оказания  услуг  населению.</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Не сказать о каждом из   этих  предприятий и учреждений невозможно, так как  само существование и жизнь наших жителей без  них  невозможна.</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57200" y="274638"/>
            <a:ext cx="8229600" cy="1439850"/>
          </a:xfrm>
        </p:spPr>
        <p:txBody>
          <a:bodyPr>
            <a:noAutofit/>
          </a:bodyPr>
          <a:lstStyle/>
          <a:p>
            <a:pPr hangingPunct="0"/>
            <a:r>
              <a:rPr lang="ru-RU" sz="1400" dirty="0" smtClean="0">
                <a:latin typeface="Times New Roman" pitchFamily="18" charset="0"/>
                <a:cs typeface="Times New Roman" pitchFamily="18" charset="0"/>
              </a:rPr>
              <a:t>Две  средних  общеобразовательных  школы –Сад –</a:t>
            </a:r>
            <a:r>
              <a:rPr lang="ru-RU" sz="1400" dirty="0" err="1" smtClean="0">
                <a:latin typeface="Times New Roman" pitchFamily="18" charset="0"/>
                <a:cs typeface="Times New Roman" pitchFamily="18" charset="0"/>
              </a:rPr>
              <a:t>Базовская</a:t>
            </a:r>
            <a:r>
              <a:rPr lang="ru-RU" sz="1400" dirty="0" smtClean="0">
                <a:latin typeface="Times New Roman" pitchFamily="18" charset="0"/>
                <a:cs typeface="Times New Roman" pitchFamily="18" charset="0"/>
              </a:rPr>
              <a:t> - директор школы  Дереза Людмила Николаевна,   Алексеевская  средняя школа – директор  Щербина  Александр  Васильевич.</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Два  детских сада-  в с.Алексеевка –« Солнышко»- заведующая  </a:t>
            </a:r>
            <a:r>
              <a:rPr lang="ru-RU" sz="1400" dirty="0" err="1" smtClean="0">
                <a:latin typeface="Times New Roman" pitchFamily="18" charset="0"/>
                <a:cs typeface="Times New Roman" pitchFamily="18" charset="0"/>
              </a:rPr>
              <a:t>Линник</a:t>
            </a:r>
            <a:r>
              <a:rPr lang="ru-RU" sz="1400" dirty="0" smtClean="0">
                <a:latin typeface="Times New Roman" pitchFamily="18" charset="0"/>
                <a:cs typeface="Times New Roman" pitchFamily="18" charset="0"/>
              </a:rPr>
              <a:t> Лариса  Анатольевна  и в </a:t>
            </a:r>
            <a:r>
              <a:rPr lang="ru-RU" sz="1400" dirty="0" err="1" smtClean="0">
                <a:latin typeface="Times New Roman" pitchFamily="18" charset="0"/>
                <a:cs typeface="Times New Roman" pitchFamily="18" charset="0"/>
              </a:rPr>
              <a:t>п</a:t>
            </a:r>
            <a:r>
              <a:rPr lang="ru-RU" sz="1400" dirty="0" smtClean="0">
                <a:latin typeface="Times New Roman" pitchFamily="18" charset="0"/>
                <a:cs typeface="Times New Roman" pitchFamily="18" charset="0"/>
              </a:rPr>
              <a:t> .Надежда «Колокольчик»- заведующая </a:t>
            </a:r>
            <a:r>
              <a:rPr lang="ru-RU" sz="1400" dirty="0" err="1" smtClean="0">
                <a:latin typeface="Times New Roman" pitchFamily="18" charset="0"/>
                <a:cs typeface="Times New Roman" pitchFamily="18" charset="0"/>
              </a:rPr>
              <a:t>Козяк</a:t>
            </a:r>
            <a:r>
              <a:rPr lang="ru-RU" sz="1400" dirty="0" smtClean="0">
                <a:latin typeface="Times New Roman" pitchFamily="18" charset="0"/>
                <a:cs typeface="Times New Roman" pitchFamily="18" charset="0"/>
              </a:rPr>
              <a:t>  Лариса Александровна.</a:t>
            </a:r>
            <a:br>
              <a:rPr lang="ru-RU" sz="1400" dirty="0" smtClean="0">
                <a:latin typeface="Times New Roman" pitchFamily="18" charset="0"/>
                <a:cs typeface="Times New Roman" pitchFamily="18" charset="0"/>
              </a:rPr>
            </a:br>
            <a:r>
              <a:rPr lang="ru-RU" sz="1400" dirty="0" smtClean="0">
                <a:latin typeface="Times New Roman" pitchFamily="18" charset="0"/>
                <a:cs typeface="Times New Roman" pitchFamily="18" charset="0"/>
              </a:rPr>
              <a:t>       Четыре  отделения социальной службы  - Проценко </a:t>
            </a:r>
            <a:r>
              <a:rPr lang="ru-RU" sz="1400" dirty="0" err="1" smtClean="0">
                <a:latin typeface="Times New Roman" pitchFamily="18" charset="0"/>
                <a:cs typeface="Times New Roman" pitchFamily="18" charset="0"/>
              </a:rPr>
              <a:t>О.А.,Бабенко</a:t>
            </a:r>
            <a:r>
              <a:rPr lang="ru-RU" sz="1400" dirty="0" smtClean="0">
                <a:latin typeface="Times New Roman" pitchFamily="18" charset="0"/>
                <a:cs typeface="Times New Roman" pitchFamily="18" charset="0"/>
              </a:rPr>
              <a:t> Т.В., </a:t>
            </a:r>
            <a:r>
              <a:rPr lang="ru-RU" sz="1400" dirty="0" err="1" smtClean="0">
                <a:latin typeface="Times New Roman" pitchFamily="18" charset="0"/>
                <a:cs typeface="Times New Roman" pitchFamily="18" charset="0"/>
              </a:rPr>
              <a:t>Антоненко</a:t>
            </a:r>
            <a:r>
              <a:rPr lang="ru-RU" sz="1400" dirty="0" smtClean="0">
                <a:latin typeface="Times New Roman" pitchFamily="18" charset="0"/>
                <a:cs typeface="Times New Roman" pitchFamily="18" charset="0"/>
              </a:rPr>
              <a:t> Л.А. и </a:t>
            </a:r>
            <a:r>
              <a:rPr lang="ru-RU" sz="1400" dirty="0" err="1" smtClean="0">
                <a:latin typeface="Times New Roman" pitchFamily="18" charset="0"/>
                <a:cs typeface="Times New Roman" pitchFamily="18" charset="0"/>
              </a:rPr>
              <a:t>Сапуцкая</a:t>
            </a:r>
            <a:r>
              <a:rPr lang="ru-RU" sz="1400" dirty="0" smtClean="0">
                <a:latin typeface="Times New Roman" pitchFamily="18" charset="0"/>
                <a:cs typeface="Times New Roman" pitchFamily="18" charset="0"/>
              </a:rPr>
              <a:t> С.</a:t>
            </a:r>
            <a:br>
              <a:rPr lang="ru-RU" sz="1400" dirty="0" smtClean="0">
                <a:latin typeface="Times New Roman" pitchFamily="18" charset="0"/>
                <a:cs typeface="Times New Roman" pitchFamily="18" charset="0"/>
              </a:rPr>
            </a:br>
            <a:endParaRPr lang="ru-RU" sz="1400" dirty="0">
              <a:latin typeface="Times New Roman" pitchFamily="18" charset="0"/>
              <a:cs typeface="Times New Roman" pitchFamily="18" charset="0"/>
            </a:endParaRPr>
          </a:p>
        </p:txBody>
      </p:sp>
      <p:pic>
        <p:nvPicPr>
          <p:cNvPr id="4098" name="Picture 2" descr="D:\музыка\фото А С_п\ЛЕТО\DSC07310.JPG"/>
          <p:cNvPicPr>
            <a:picLocks noGrp="1" noChangeAspect="1" noChangeArrowheads="1"/>
          </p:cNvPicPr>
          <p:nvPr>
            <p:ph idx="1"/>
          </p:nvPr>
        </p:nvPicPr>
        <p:blipFill>
          <a:blip r:embed="rId2" cstate="print"/>
          <a:srcRect/>
          <a:stretch>
            <a:fillRect/>
          </a:stretch>
        </p:blipFill>
        <p:spPr bwMode="auto">
          <a:xfrm>
            <a:off x="1900766" y="2000250"/>
            <a:ext cx="5342467" cy="400685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Памятник погибшим в ВОВ на х. Писарском</a:t>
            </a:r>
            <a:endParaRPr lang="ru-RU" sz="1400" dirty="0">
              <a:latin typeface="Times New Roman" pitchFamily="18" charset="0"/>
              <a:cs typeface="Times New Roman" pitchFamily="18" charset="0"/>
            </a:endParaRPr>
          </a:p>
        </p:txBody>
      </p:sp>
      <p:pic>
        <p:nvPicPr>
          <p:cNvPr id="23555" name="Picture 3" descr="D:\музыка\фото А С_п\ЛЕТО\Фото0133.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Учения по пожарной безопасности</a:t>
            </a:r>
            <a:endParaRPr lang="ru-RU" sz="1400" dirty="0">
              <a:latin typeface="Times New Roman" pitchFamily="18" charset="0"/>
              <a:cs typeface="Times New Roman" pitchFamily="18" charset="0"/>
            </a:endParaRPr>
          </a:p>
        </p:txBody>
      </p:sp>
      <p:pic>
        <p:nvPicPr>
          <p:cNvPr id="24578" name="Picture 2" descr="D:\музыка\фото А С_п\Фото\9 мая\IMG_0597.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«ПРОРЫВ»</a:t>
            </a:r>
            <a:endParaRPr lang="ru-RU" sz="1400" dirty="0">
              <a:latin typeface="Times New Roman" pitchFamily="18" charset="0"/>
              <a:cs typeface="Times New Roman" pitchFamily="18" charset="0"/>
            </a:endParaRPr>
          </a:p>
        </p:txBody>
      </p:sp>
      <p:pic>
        <p:nvPicPr>
          <p:cNvPr id="25602" name="Picture 2" descr="D:\музыка\фото А С_п\Фото\9 мая\IMG_0642.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Памятник воинов погибшим в ВОВ в с. Алексеевка</a:t>
            </a:r>
            <a:endParaRPr lang="ru-RU" sz="1400" dirty="0">
              <a:latin typeface="Times New Roman" pitchFamily="18" charset="0"/>
              <a:cs typeface="Times New Roman" pitchFamily="18" charset="0"/>
            </a:endParaRPr>
          </a:p>
        </p:txBody>
      </p:sp>
      <p:pic>
        <p:nvPicPr>
          <p:cNvPr id="26626" name="Picture 2" descr="D:\музыка\фото А С_п\ЛЕТО\Изображение 021.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Александровский СДК</a:t>
            </a:r>
            <a:endParaRPr lang="ru-RU" sz="1400" dirty="0">
              <a:latin typeface="Times New Roman" pitchFamily="18" charset="0"/>
              <a:cs typeface="Times New Roman" pitchFamily="18" charset="0"/>
            </a:endParaRPr>
          </a:p>
        </p:txBody>
      </p:sp>
      <p:pic>
        <p:nvPicPr>
          <p:cNvPr id="27650" name="Picture 2" descr="D:\музыка\фото А С_п\ЛЕТО\DSC07261.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Вид на с. Александровка</a:t>
            </a:r>
            <a:endParaRPr lang="ru-RU" sz="1400" dirty="0">
              <a:latin typeface="Times New Roman" pitchFamily="18" charset="0"/>
              <a:cs typeface="Times New Roman" pitchFamily="18" charset="0"/>
            </a:endParaRPr>
          </a:p>
        </p:txBody>
      </p:sp>
      <p:pic>
        <p:nvPicPr>
          <p:cNvPr id="28674" name="Picture 2" descr="D:\музыка\фото А С_п\ЛЕТО\DSC07213.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Река Крынка</a:t>
            </a:r>
            <a:endParaRPr lang="ru-RU" sz="1400" dirty="0">
              <a:latin typeface="Times New Roman" pitchFamily="18" charset="0"/>
              <a:cs typeface="Times New Roman" pitchFamily="18" charset="0"/>
            </a:endParaRPr>
          </a:p>
        </p:txBody>
      </p:sp>
      <p:pic>
        <p:nvPicPr>
          <p:cNvPr id="29699" name="Picture 3" descr="D:\музыка\фото А С_п\ЛЕТО\DSC07243.JPG"/>
          <p:cNvPicPr>
            <a:picLocks noGrp="1" noChangeAspect="1" noChangeArrowheads="1"/>
          </p:cNvPicPr>
          <p:nvPr>
            <p:ph idx="1"/>
          </p:nvPr>
        </p:nvPicPr>
        <p:blipFill>
          <a:blip r:embed="rId2" cstate="print"/>
          <a:srcRect/>
          <a:stretch>
            <a:fillRect/>
          </a:stretch>
        </p:blipFill>
        <p:spPr bwMode="auto">
          <a:xfrm>
            <a:off x="857224" y="1142984"/>
            <a:ext cx="7358114" cy="486411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Алексеевский СДК</a:t>
            </a:r>
            <a:endParaRPr lang="ru-RU" sz="1400" dirty="0">
              <a:latin typeface="Times New Roman" pitchFamily="18" charset="0"/>
              <a:cs typeface="Times New Roman" pitchFamily="18" charset="0"/>
            </a:endParaRPr>
          </a:p>
        </p:txBody>
      </p:sp>
      <p:pic>
        <p:nvPicPr>
          <p:cNvPr id="30722" name="Picture 2" descr="D:\музыка\фото А С_п\ЛЕТО\DSC07274.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Немецкий ДОТ </a:t>
            </a:r>
            <a:endParaRPr lang="ru-RU" sz="1400" dirty="0">
              <a:latin typeface="Times New Roman" pitchFamily="18" charset="0"/>
              <a:cs typeface="Times New Roman" pitchFamily="18" charset="0"/>
            </a:endParaRPr>
          </a:p>
        </p:txBody>
      </p:sp>
      <p:pic>
        <p:nvPicPr>
          <p:cNvPr id="31746" name="Picture 2" descr="D:\музыка\фото А С_п\Алексеевское с.п\Немецкий дот.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Магазин в с. Алексеевка</a:t>
            </a:r>
            <a:endParaRPr lang="ru-RU" sz="1400" dirty="0">
              <a:latin typeface="Times New Roman" pitchFamily="18" charset="0"/>
              <a:cs typeface="Times New Roman" pitchFamily="18" charset="0"/>
            </a:endParaRPr>
          </a:p>
        </p:txBody>
      </p:sp>
      <p:pic>
        <p:nvPicPr>
          <p:cNvPr id="5122" name="Picture 2" descr="D:\музыка\фото А С_п\ЛЕТО\DSC07277.JPG"/>
          <p:cNvPicPr>
            <a:picLocks noGrp="1" noChangeAspect="1" noChangeArrowheads="1"/>
          </p:cNvPicPr>
          <p:nvPr>
            <p:ph idx="1"/>
          </p:nvPr>
        </p:nvPicPr>
        <p:blipFill>
          <a:blip r:embed="rId2" cstate="print"/>
          <a:srcRect/>
          <a:stretch>
            <a:fillRect/>
          </a:stretch>
        </p:blipFill>
        <p:spPr bwMode="auto">
          <a:xfrm>
            <a:off x="2874764" y="1481138"/>
            <a:ext cx="3394472" cy="4525962"/>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Детский сад в с. Алексеевка «Солнышко»</a:t>
            </a:r>
            <a:endParaRPr lang="ru-RU" sz="1400" dirty="0">
              <a:latin typeface="Times New Roman" pitchFamily="18" charset="0"/>
              <a:cs typeface="Times New Roman" pitchFamily="18" charset="0"/>
            </a:endParaRPr>
          </a:p>
        </p:txBody>
      </p:sp>
      <p:pic>
        <p:nvPicPr>
          <p:cNvPr id="6146" name="Picture 2" descr="D:\музыка\фото А С_п\ЛЕТО\Изображение 018.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Детский сад «Солнышко» с. Алексеевка</a:t>
            </a:r>
            <a:endParaRPr lang="ru-RU" sz="1400" dirty="0">
              <a:latin typeface="Times New Roman" pitchFamily="18" charset="0"/>
              <a:cs typeface="Times New Roman" pitchFamily="18" charset="0"/>
            </a:endParaRPr>
          </a:p>
        </p:txBody>
      </p:sp>
      <p:pic>
        <p:nvPicPr>
          <p:cNvPr id="7170" name="Picture 2" descr="D:\музыка\фото А С_п\ЛЕТО\Изображение 014.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Памятник воинам погибшим в ВОВ в п. Надежда</a:t>
            </a:r>
            <a:endParaRPr lang="ru-RU" sz="1400" dirty="0">
              <a:latin typeface="Times New Roman" pitchFamily="18" charset="0"/>
              <a:cs typeface="Times New Roman" pitchFamily="18" charset="0"/>
            </a:endParaRPr>
          </a:p>
        </p:txBody>
      </p:sp>
      <p:pic>
        <p:nvPicPr>
          <p:cNvPr id="8194" name="Picture 2" descr="D:\музыка\фото А С_п\ЛЕТО\Изображение 039.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Церковь «Святого Алексия» в с. Александровка</a:t>
            </a:r>
            <a:endParaRPr lang="ru-RU" sz="1400" dirty="0">
              <a:latin typeface="Times New Roman" pitchFamily="18" charset="0"/>
              <a:cs typeface="Times New Roman" pitchFamily="18" charset="0"/>
            </a:endParaRPr>
          </a:p>
        </p:txBody>
      </p:sp>
      <p:pic>
        <p:nvPicPr>
          <p:cNvPr id="9218" name="Picture 2" descr="D:\музыка\фото А С_п\ЛЕТО\DSC07264.JPG"/>
          <p:cNvPicPr>
            <a:picLocks noGrp="1" noChangeAspect="1" noChangeArrowheads="1"/>
          </p:cNvPicPr>
          <p:nvPr>
            <p:ph idx="1"/>
          </p:nvPr>
        </p:nvPicPr>
        <p:blipFill>
          <a:blip r:embed="rId2" cstate="print"/>
          <a:srcRect/>
          <a:stretch>
            <a:fillRect/>
          </a:stretch>
        </p:blipFill>
        <p:spPr bwMode="auto">
          <a:xfrm>
            <a:off x="2874764" y="1481138"/>
            <a:ext cx="3394472" cy="452596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pPr algn="ctr"/>
            <a:r>
              <a:rPr lang="ru-RU" sz="1400" dirty="0" smtClean="0">
                <a:latin typeface="Times New Roman" pitchFamily="18" charset="0"/>
                <a:cs typeface="Times New Roman" pitchFamily="18" charset="0"/>
              </a:rPr>
              <a:t>Памятник воинам погибшим в ВОВ в с. Александровка</a:t>
            </a:r>
            <a:endParaRPr lang="ru-RU" sz="1400" dirty="0">
              <a:latin typeface="Times New Roman" pitchFamily="18" charset="0"/>
              <a:cs typeface="Times New Roman" pitchFamily="18" charset="0"/>
            </a:endParaRPr>
          </a:p>
        </p:txBody>
      </p:sp>
      <p:pic>
        <p:nvPicPr>
          <p:cNvPr id="10242" name="Picture 2" descr="D:\музыка\фото А С_п\ЛЕТО\DSC07173.JPG"/>
          <p:cNvPicPr>
            <a:picLocks noGrp="1" noChangeAspect="1" noChangeArrowheads="1"/>
          </p:cNvPicPr>
          <p:nvPr>
            <p:ph idx="1"/>
          </p:nvPr>
        </p:nvPicPr>
        <p:blipFill>
          <a:blip r:embed="rId2" cstate="print"/>
          <a:srcRect/>
          <a:stretch>
            <a:fillRect/>
          </a:stretch>
        </p:blipFill>
        <p:spPr bwMode="auto">
          <a:xfrm>
            <a:off x="1554692" y="1481138"/>
            <a:ext cx="6034616" cy="4525962"/>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210</TotalTime>
  <Words>1516</Words>
  <Application>Microsoft Office PowerPoint</Application>
  <PresentationFormat>Экран (4:3)</PresentationFormat>
  <Paragraphs>116</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Открытая</vt:lpstr>
      <vt:lpstr>ОТЧЕТ ГЛАВЫ АЛЕКСЕЕВСКОГО СЕЛЬСКОГО ПОСЕЛЕНИЯ</vt:lpstr>
      <vt:lpstr>ИНФОРМАЦИЯ ОБ ИТОГАХ РАБОТЫ                                                                       за 12 месяцев 2013 года. </vt:lpstr>
      <vt:lpstr>2</vt:lpstr>
      <vt:lpstr>Внутрипоселковая дорога по ул. Ростовская в п. Крынка</vt:lpstr>
      <vt:lpstr>Внутрипоселковая дорога по ул. Ростовская в п. Крынка</vt:lpstr>
      <vt:lpstr>Внутрипоселковая дорога по ул. Ростовская в п. Крынка</vt:lpstr>
      <vt:lpstr>на выборочный капитальный ремонт многоквартирных домов в п. Надежда 2 005,6 тыс. рублей, </vt:lpstr>
      <vt:lpstr>Капитальный ремонт МКД в п. Надежда</vt:lpstr>
      <vt:lpstr>Выборочный капитальный ремонт МКД по ул. Первомайская,9,11 п. Надежда</vt:lpstr>
      <vt:lpstr>на повышение оплаты труда (стимулирующие выплаты) работникам учреждений культуры в сумме 135,0 тыс. рублей; </vt:lpstr>
      <vt:lpstr>День села Алексеевка</vt:lpstr>
      <vt:lpstr>Ярмарка</vt:lpstr>
      <vt:lpstr>областные средства  резервного фонда Правительства Ростовской области на приобретение резервного источника электроснабжения объектов жизнеобеспечения (генератора) в сумме 223,9 тыс. рублей.                                                                                                                     Прочие безвозмездные поступления исполнены в сумме 20,0 тыс. рублей. </vt:lpstr>
      <vt:lpstr>Основные направления расходов  бюджета сельского поселения: </vt:lpstr>
      <vt:lpstr>-  «Национальная оборона»</vt:lpstr>
      <vt:lpstr>-  «Национальная безопасность и правоохранительная деятельность»</vt:lpstr>
      <vt:lpstr>-  «Национальная экономика» -  годовые плановые назначения 8 172,7 тыс. рублей, исполнение  - 7 795,5 тыс. рублей  или 95,4 %:    </vt:lpstr>
      <vt:lpstr>- «Жилищное хозяйство» - Годовые плановые назначения - 2 251,9 тыс. рублей,  исполнение составило 2 133,9 тыс.рублей из которых средства областного Фонда софинансирования расходов 2 005,6 тыс. рублей и средства местного бюджета 128,3 тыс. рублей.                                                                                                             </vt:lpstr>
      <vt:lpstr>БЛАГОУСТРОЙСТВО</vt:lpstr>
      <vt:lpstr>4) годовые плановые назначения в рамках программы «Энергосбережения и повышение энергетической эффективности на территории Алексеевского сельского поселения» составляют 38,2 тыс. рублей, исполнено 38.1 тыс. рублей или 99,7 процентов . </vt:lpstr>
      <vt:lpstr>Штатная численность  администрации  сельского поселения составляет -  семь  муниципальных  служащих, Глава поселения, два   инспектора. водитель и техничка . Численность аппарата  администрации не увеличивалась, заработная плата не повышалась. </vt:lpstr>
      <vt:lpstr>Итоги работы Администрации Алексеевского сельского поселения</vt:lpstr>
      <vt:lpstr>Итоги  работы Администрации Алексеевского сельского поселения</vt:lpstr>
      <vt:lpstr>Специалистом  1-й категории по имущественным и земельным отношениям Сериковой Е.М.проведена работа  по регистрации муниципального имущества  - из 126 объектов зарегистрировано 96, что составляет 76%, выдано различных справок и выписок  на земельные участки в количестве 300. Осуществлялся земельный контроль - проведено 2 плановых проверки  использования  земель сельскохозяйственного назначения, по результатам проверки составлены  акты. Поддерживается в актуальном состоянии база «ЗУМО» -  земельные  участки муниципального образования. </vt:lpstr>
      <vt:lpstr>Кроме  администрации  поселения и учреждений культуры, на территории  Алексеевского сельского поселения работают, служат жителям, оказывая услуги образовательные, медицинские, услуги торговли,  социальной помощи  одиноким, престарелым гражданам, работают  сельскохозяйственные  предприятия, почтовые службы, сбербанк, работает отделение  многофункционального центра  оказания  услуг  населению. Не сказать о каждом из   этих  предприятий и учреждений невозможно, так как  само существование и жизнь наших жителей без  них  невозможна. </vt:lpstr>
      <vt:lpstr>Две  средних  общеобразовательных  школы –Сад –Базовская - директор школы  Дереза Людмила Николаевна,   Алексеевская  средняя школа – директор  Щербина  Александр  Васильевич.        Два  детских сада-  в с.Алексеевка –« Солнышко»- заведующая  Линник Лариса  Анатольевна  и в п .Надежда «Колокольчик»- заведующая Козяк  Лариса Александровна.        Четыре  отделения социальной службы  - Проценко О.А.,Бабенко Т.В., Антоненко Л.А. и Сапуцкая С. </vt:lpstr>
      <vt:lpstr>Памятник погибшим в ВОВ на х. Писарском</vt:lpstr>
      <vt:lpstr>Учения по пожарной безопасности</vt:lpstr>
      <vt:lpstr>«ПРОРЫВ»</vt:lpstr>
      <vt:lpstr>Памятник воинов погибшим в ВОВ в с. Алексеевка</vt:lpstr>
      <vt:lpstr>Александровский СДК</vt:lpstr>
      <vt:lpstr>Вид на с. Александровка</vt:lpstr>
      <vt:lpstr>Река Крынка</vt:lpstr>
      <vt:lpstr>Алексеевский СДК</vt:lpstr>
      <vt:lpstr>Немецкий ДОТ </vt:lpstr>
      <vt:lpstr>Магазин в с. Алексеевка</vt:lpstr>
      <vt:lpstr>Детский сад в с. Алексеевка «Солнышко»</vt:lpstr>
      <vt:lpstr>Детский сад «Солнышко» с. Алексеевка</vt:lpstr>
      <vt:lpstr>Памятник воинам погибшим в ВОВ в п. Надежда</vt:lpstr>
      <vt:lpstr>Церковь «Святого Алексия» в с. Александровка</vt:lpstr>
      <vt:lpstr>Памятник воинам погибшим в ВОВ в с. Александровка</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ОТЧЕТ ГЛАВЫ АЛЕКСЕЕВСКОГО СЕЛЬСКОГО ПОСЕЛЕНИЯ</dc:title>
  <dc:creator>Admin</dc:creator>
  <cp:lastModifiedBy>User</cp:lastModifiedBy>
  <cp:revision>23</cp:revision>
  <dcterms:created xsi:type="dcterms:W3CDTF">2014-01-20T09:13:11Z</dcterms:created>
  <dcterms:modified xsi:type="dcterms:W3CDTF">2014-05-14T14:10:51Z</dcterms:modified>
</cp:coreProperties>
</file>