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8" r:id="rId2"/>
    <p:sldId id="259" r:id="rId3"/>
    <p:sldId id="261" r:id="rId4"/>
    <p:sldId id="262" r:id="rId5"/>
    <p:sldId id="271" r:id="rId6"/>
    <p:sldId id="273" r:id="rId7"/>
    <p:sldId id="270" r:id="rId8"/>
    <p:sldId id="274" r:id="rId9"/>
    <p:sldId id="272" r:id="rId10"/>
    <p:sldId id="279" r:id="rId1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C80"/>
    <a:srgbClr val="FFCCFF"/>
    <a:srgbClr val="CCECFF"/>
    <a:srgbClr val="FF0000"/>
    <a:srgbClr val="0000FF"/>
    <a:srgbClr val="CC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ru-RU"/>
          </a:p>
        </p:txBody>
      </p:sp>
      <p:sp>
        <p:nvSpPr>
          <p:cNvPr id="297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97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297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FB21735-EBE1-44AC-AFFD-7C7A61BCE4B9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F4F24A-3DE1-458B-A22F-6AE295C313A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101601-34E2-460A-9666-B35AD06B14E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4BE3D9-19DB-4FDD-AFB5-D22F0FA9DE9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4A717E-59DB-452A-8A8F-1AB231779ED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3AE911-1287-4570-AF56-868D3AA2107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05D425-EEEC-4351-B61B-297E4C5A563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EAC81F-E85E-4B36-9C9C-A51BB88864C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822672-15C6-4355-A7EB-D62BD0EF863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96F364-4977-4C14-9C39-4752728E574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70192D-DCC3-4EAB-9488-615C22337D0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66D35C-2FAE-4D7C-8FD8-60FAC9918B0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FD0A873-7499-4B31-9182-E225DF43860D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8" name="Picture 4" descr="чиновник-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03250"/>
            <a:ext cx="3054350" cy="6254750"/>
          </a:xfrm>
          <a:prstGeom prst="rect">
            <a:avLst/>
          </a:prstGeom>
          <a:noFill/>
        </p:spPr>
      </p:pic>
      <p:sp>
        <p:nvSpPr>
          <p:cNvPr id="31749" name="Rectangle 5"/>
          <p:cNvSpPr>
            <a:spLocks noChangeArrowheads="1"/>
          </p:cNvSpPr>
          <p:nvPr/>
        </p:nvSpPr>
        <p:spPr bwMode="auto">
          <a:xfrm>
            <a:off x="755650" y="0"/>
            <a:ext cx="7488238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800" b="1"/>
              <a:t>Руководитель управляющей компании!</a:t>
            </a:r>
          </a:p>
        </p:txBody>
      </p:sp>
      <p:sp>
        <p:nvSpPr>
          <p:cNvPr id="31750" name="AutoShape 6"/>
          <p:cNvSpPr>
            <a:spLocks noChangeArrowheads="1"/>
          </p:cNvSpPr>
          <p:nvPr/>
        </p:nvSpPr>
        <p:spPr bwMode="auto">
          <a:xfrm>
            <a:off x="3708400" y="765175"/>
            <a:ext cx="5327650" cy="5759450"/>
          </a:xfrm>
          <a:prstGeom prst="cloudCallout">
            <a:avLst>
              <a:gd name="adj1" fmla="val -67995"/>
              <a:gd name="adj2" fmla="val -3294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ru-RU" sz="2400" b="1">
              <a:solidFill>
                <a:srgbClr val="FF0000"/>
              </a:solidFill>
            </a:endParaRPr>
          </a:p>
          <a:p>
            <a:pPr algn="ctr"/>
            <a:r>
              <a:rPr lang="ru-RU" sz="2400" b="1">
                <a:solidFill>
                  <a:srgbClr val="FF0000"/>
                </a:solidFill>
              </a:rPr>
              <a:t>Ты проверил платежи населения за коммунальные услуги?</a:t>
            </a:r>
          </a:p>
          <a:p>
            <a:pPr algn="ctr"/>
            <a:endParaRPr lang="ru-RU" sz="2400" b="1">
              <a:solidFill>
                <a:srgbClr val="FF0000"/>
              </a:solidFill>
            </a:endParaRPr>
          </a:p>
          <a:p>
            <a:pPr algn="ctr"/>
            <a:r>
              <a:rPr lang="ru-RU" sz="2400" b="1">
                <a:solidFill>
                  <a:srgbClr val="FF0000"/>
                </a:solidFill>
              </a:rPr>
              <a:t>С 1 июля рост платежей должен быть не более 12%!!!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Rectangle 7"/>
          <p:cNvSpPr>
            <a:spLocks noChangeArrowheads="1"/>
          </p:cNvSpPr>
          <p:nvPr/>
        </p:nvSpPr>
        <p:spPr bwMode="auto">
          <a:xfrm>
            <a:off x="827088" y="3357563"/>
            <a:ext cx="2879725" cy="25923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 b="1"/>
              <a:t>ПЛАТЕЖКА</a:t>
            </a:r>
          </a:p>
          <a:p>
            <a:pPr algn="ctr"/>
            <a:endParaRPr lang="ru-RU" sz="2000" b="1"/>
          </a:p>
          <a:p>
            <a:pPr algn="ctr"/>
            <a:r>
              <a:rPr lang="ru-RU"/>
              <a:t>Электроэнергия  </a:t>
            </a:r>
          </a:p>
          <a:p>
            <a:pPr algn="ctr"/>
            <a:r>
              <a:rPr lang="ru-RU"/>
              <a:t>Отопление</a:t>
            </a:r>
          </a:p>
          <a:p>
            <a:pPr algn="ctr"/>
            <a:r>
              <a:rPr lang="ru-RU"/>
              <a:t>Вода холодная</a:t>
            </a:r>
          </a:p>
          <a:p>
            <a:pPr algn="ctr"/>
            <a:r>
              <a:rPr lang="ru-RU"/>
              <a:t>Вода горячая</a:t>
            </a:r>
          </a:p>
          <a:p>
            <a:pPr algn="ctr"/>
            <a:r>
              <a:rPr lang="ru-RU"/>
              <a:t>Канализация</a:t>
            </a:r>
          </a:p>
          <a:p>
            <a:pPr algn="ctr"/>
            <a:r>
              <a:rPr lang="ru-RU"/>
              <a:t>Газ</a:t>
            </a:r>
          </a:p>
        </p:txBody>
      </p:sp>
      <p:sp>
        <p:nvSpPr>
          <p:cNvPr id="5128" name="AutoShape 8"/>
          <p:cNvSpPr>
            <a:spLocks noChangeArrowheads="1"/>
          </p:cNvSpPr>
          <p:nvPr/>
        </p:nvSpPr>
        <p:spPr bwMode="auto">
          <a:xfrm>
            <a:off x="250825" y="188913"/>
            <a:ext cx="8893175" cy="1295400"/>
          </a:xfrm>
          <a:prstGeom prst="cloudCallout">
            <a:avLst>
              <a:gd name="adj1" fmla="val -46856"/>
              <a:gd name="adj2" fmla="val 6887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r>
              <a:rPr lang="ru-RU" sz="2400" b="1">
                <a:solidFill>
                  <a:srgbClr val="0000FF"/>
                </a:solidFill>
              </a:rPr>
              <a:t>Почему плата за коммуналку в </a:t>
            </a:r>
          </a:p>
          <a:p>
            <a:pPr algn="ctr"/>
            <a:r>
              <a:rPr lang="ru-RU" sz="2400" b="1">
                <a:solidFill>
                  <a:srgbClr val="0000FF"/>
                </a:solidFill>
              </a:rPr>
              <a:t>1 полугодии 2013 года не выросла?</a:t>
            </a:r>
          </a:p>
        </p:txBody>
      </p:sp>
      <p:sp>
        <p:nvSpPr>
          <p:cNvPr id="5130" name="AutoShape 10"/>
          <p:cNvSpPr>
            <a:spLocks noChangeArrowheads="1"/>
          </p:cNvSpPr>
          <p:nvPr/>
        </p:nvSpPr>
        <p:spPr bwMode="auto">
          <a:xfrm>
            <a:off x="684213" y="2636838"/>
            <a:ext cx="3167062" cy="6477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 b="1">
                <a:solidFill>
                  <a:srgbClr val="FF0000"/>
                </a:solidFill>
              </a:rPr>
              <a:t>тарифы</a:t>
            </a:r>
          </a:p>
          <a:p>
            <a:pPr algn="ctr"/>
            <a:r>
              <a:rPr lang="ru-RU" sz="2000" b="1">
                <a:solidFill>
                  <a:srgbClr val="FF0000"/>
                </a:solidFill>
              </a:rPr>
              <a:t>нормативы</a:t>
            </a:r>
          </a:p>
        </p:txBody>
      </p:sp>
      <p:sp>
        <p:nvSpPr>
          <p:cNvPr id="5132" name="Rectangle 12"/>
          <p:cNvSpPr>
            <a:spLocks noChangeArrowheads="1"/>
          </p:cNvSpPr>
          <p:nvPr/>
        </p:nvSpPr>
        <p:spPr bwMode="auto">
          <a:xfrm>
            <a:off x="6011863" y="3429000"/>
            <a:ext cx="2663825" cy="24479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 b="1"/>
              <a:t>ПЛАТЕЖКА</a:t>
            </a:r>
          </a:p>
          <a:p>
            <a:pPr algn="ctr"/>
            <a:endParaRPr lang="ru-RU" sz="2000" b="1"/>
          </a:p>
          <a:p>
            <a:pPr algn="ctr"/>
            <a:r>
              <a:rPr lang="ru-RU"/>
              <a:t>Электроэнергия  </a:t>
            </a:r>
          </a:p>
          <a:p>
            <a:pPr algn="ctr"/>
            <a:r>
              <a:rPr lang="ru-RU"/>
              <a:t>Отопление</a:t>
            </a:r>
          </a:p>
          <a:p>
            <a:pPr algn="ctr"/>
            <a:r>
              <a:rPr lang="ru-RU"/>
              <a:t>Вода холодная</a:t>
            </a:r>
          </a:p>
          <a:p>
            <a:pPr algn="ctr"/>
            <a:r>
              <a:rPr lang="ru-RU"/>
              <a:t>Вода горячая</a:t>
            </a:r>
          </a:p>
          <a:p>
            <a:pPr algn="ctr"/>
            <a:r>
              <a:rPr lang="ru-RU"/>
              <a:t>Канализация</a:t>
            </a:r>
          </a:p>
          <a:p>
            <a:pPr algn="ctr"/>
            <a:r>
              <a:rPr lang="ru-RU"/>
              <a:t>Газ</a:t>
            </a:r>
          </a:p>
        </p:txBody>
      </p:sp>
      <p:pic>
        <p:nvPicPr>
          <p:cNvPr id="5135" name="Picture 15" descr="equal-sig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8038" y="3500438"/>
            <a:ext cx="2879725" cy="1905000"/>
          </a:xfrm>
          <a:prstGeom prst="rect">
            <a:avLst/>
          </a:prstGeom>
          <a:noFill/>
        </p:spPr>
      </p:pic>
      <p:sp>
        <p:nvSpPr>
          <p:cNvPr id="5138" name="Rectangle 18"/>
          <p:cNvSpPr>
            <a:spLocks noChangeArrowheads="1"/>
          </p:cNvSpPr>
          <p:nvPr/>
        </p:nvSpPr>
        <p:spPr bwMode="auto">
          <a:xfrm>
            <a:off x="1476375" y="5805488"/>
            <a:ext cx="6913563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CC0000"/>
                </a:solidFill>
              </a:rPr>
              <a:t>В сопоставимых условиях,</a:t>
            </a:r>
          </a:p>
          <a:p>
            <a:pPr algn="ctr"/>
            <a:r>
              <a:rPr lang="ru-RU" b="1">
                <a:solidFill>
                  <a:srgbClr val="CC0000"/>
                </a:solidFill>
              </a:rPr>
              <a:t>при неизменном объеме и наборе коммунальных услуг</a:t>
            </a:r>
          </a:p>
        </p:txBody>
      </p:sp>
      <p:pic>
        <p:nvPicPr>
          <p:cNvPr id="5140" name="Picture 20" descr="equal-sig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8038" y="1989138"/>
            <a:ext cx="2879725" cy="1905000"/>
          </a:xfrm>
          <a:prstGeom prst="rect">
            <a:avLst/>
          </a:prstGeom>
          <a:noFill/>
        </p:spPr>
      </p:pic>
      <p:sp>
        <p:nvSpPr>
          <p:cNvPr id="5141" name="AutoShape 21"/>
          <p:cNvSpPr>
            <a:spLocks noChangeArrowheads="1"/>
          </p:cNvSpPr>
          <p:nvPr/>
        </p:nvSpPr>
        <p:spPr bwMode="auto">
          <a:xfrm>
            <a:off x="684213" y="2060575"/>
            <a:ext cx="3167062" cy="4318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 b="1"/>
              <a:t>Декабрь 2012 года</a:t>
            </a:r>
          </a:p>
        </p:txBody>
      </p:sp>
      <p:sp>
        <p:nvSpPr>
          <p:cNvPr id="5142" name="AutoShape 22"/>
          <p:cNvSpPr>
            <a:spLocks noChangeArrowheads="1"/>
          </p:cNvSpPr>
          <p:nvPr/>
        </p:nvSpPr>
        <p:spPr bwMode="auto">
          <a:xfrm>
            <a:off x="5724525" y="2060575"/>
            <a:ext cx="3167063" cy="4318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 b="1"/>
              <a:t>Январь 2013 года</a:t>
            </a:r>
          </a:p>
        </p:txBody>
      </p:sp>
      <p:sp>
        <p:nvSpPr>
          <p:cNvPr id="5143" name="AutoShape 23"/>
          <p:cNvSpPr>
            <a:spLocks noChangeArrowheads="1"/>
          </p:cNvSpPr>
          <p:nvPr/>
        </p:nvSpPr>
        <p:spPr bwMode="auto">
          <a:xfrm>
            <a:off x="5724525" y="2636838"/>
            <a:ext cx="3167063" cy="6477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 b="1">
                <a:solidFill>
                  <a:srgbClr val="FF0000"/>
                </a:solidFill>
              </a:rPr>
              <a:t>тарифы</a:t>
            </a:r>
          </a:p>
          <a:p>
            <a:pPr algn="ctr"/>
            <a:r>
              <a:rPr lang="ru-RU" sz="2000" b="1">
                <a:solidFill>
                  <a:srgbClr val="FF0000"/>
                </a:solidFill>
              </a:rPr>
              <a:t>нормативы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499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620713"/>
            <a:ext cx="4033838" cy="5688012"/>
          </a:xfrm>
          <a:prstGeom prst="rect">
            <a:avLst/>
          </a:prstGeom>
          <a:noFill/>
        </p:spPr>
      </p:pic>
      <p:sp>
        <p:nvSpPr>
          <p:cNvPr id="7171" name="AutoShape 3"/>
          <p:cNvSpPr>
            <a:spLocks noChangeArrowheads="1"/>
          </p:cNvSpPr>
          <p:nvPr/>
        </p:nvSpPr>
        <p:spPr bwMode="auto">
          <a:xfrm>
            <a:off x="3708400" y="692150"/>
            <a:ext cx="5184775" cy="1296988"/>
          </a:xfrm>
          <a:prstGeom prst="cloudCallout">
            <a:avLst>
              <a:gd name="adj1" fmla="val -55819"/>
              <a:gd name="adj2" fmla="val 60403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r>
              <a:rPr lang="ru-RU" sz="2000" b="1">
                <a:solidFill>
                  <a:srgbClr val="0000FF"/>
                </a:solidFill>
              </a:rPr>
              <a:t>Насколько вырастет оплата за коммуналку </a:t>
            </a:r>
          </a:p>
          <a:p>
            <a:pPr algn="ctr"/>
            <a:r>
              <a:rPr lang="ru-RU" sz="2000" b="1">
                <a:solidFill>
                  <a:srgbClr val="0000FF"/>
                </a:solidFill>
              </a:rPr>
              <a:t>с 1 июля?</a:t>
            </a:r>
          </a:p>
        </p:txBody>
      </p:sp>
      <p:sp>
        <p:nvSpPr>
          <p:cNvPr id="7172" name="AutoShape 4"/>
          <p:cNvSpPr>
            <a:spLocks noChangeArrowheads="1"/>
          </p:cNvSpPr>
          <p:nvPr/>
        </p:nvSpPr>
        <p:spPr bwMode="auto">
          <a:xfrm>
            <a:off x="6804025" y="1844675"/>
            <a:ext cx="576263" cy="1368425"/>
          </a:xfrm>
          <a:prstGeom prst="downArrow">
            <a:avLst>
              <a:gd name="adj1" fmla="val 50000"/>
              <a:gd name="adj2" fmla="val 5936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323850" y="188913"/>
            <a:ext cx="8496300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3600" b="1">
                <a:solidFill>
                  <a:srgbClr val="CC0000"/>
                </a:solidFill>
              </a:rPr>
              <a:t>2 полугодие 2013 года</a:t>
            </a:r>
          </a:p>
        </p:txBody>
      </p:sp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6011863" y="3141663"/>
            <a:ext cx="2447925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5400" b="1">
                <a:solidFill>
                  <a:srgbClr val="CC0000"/>
                </a:solidFill>
              </a:rPr>
              <a:t>12%</a:t>
            </a:r>
          </a:p>
        </p:txBody>
      </p:sp>
      <p:pic>
        <p:nvPicPr>
          <p:cNvPr id="7184" name="Picture 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163" y="3876675"/>
            <a:ext cx="3533775" cy="29813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AutoShape 5"/>
          <p:cNvSpPr>
            <a:spLocks noChangeArrowheads="1"/>
          </p:cNvSpPr>
          <p:nvPr/>
        </p:nvSpPr>
        <p:spPr bwMode="auto">
          <a:xfrm>
            <a:off x="250825" y="188913"/>
            <a:ext cx="8893175" cy="1295400"/>
          </a:xfrm>
          <a:prstGeom prst="cloudCallout">
            <a:avLst>
              <a:gd name="adj1" fmla="val -46856"/>
              <a:gd name="adj2" fmla="val 6887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r>
              <a:rPr lang="ru-RU" sz="2400" b="1">
                <a:solidFill>
                  <a:srgbClr val="CC0000"/>
                </a:solidFill>
              </a:rPr>
              <a:t>Почему 12%? А по телевизору говорили, что  6%!!!</a:t>
            </a:r>
          </a:p>
        </p:txBody>
      </p:sp>
      <p:sp>
        <p:nvSpPr>
          <p:cNvPr id="8198" name="AutoShape 6"/>
          <p:cNvSpPr>
            <a:spLocks noChangeArrowheads="1"/>
          </p:cNvSpPr>
          <p:nvPr/>
        </p:nvSpPr>
        <p:spPr bwMode="auto">
          <a:xfrm>
            <a:off x="755650" y="1916113"/>
            <a:ext cx="3024188" cy="936625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b="1"/>
              <a:t>Рост платы за</a:t>
            </a:r>
          </a:p>
          <a:p>
            <a:pPr algn="ctr"/>
            <a:r>
              <a:rPr lang="ru-RU" b="1"/>
              <a:t>коммунальные услуги</a:t>
            </a:r>
          </a:p>
          <a:p>
            <a:pPr algn="ctr"/>
            <a:r>
              <a:rPr lang="ru-RU" b="1"/>
              <a:t>в 1 полугодии</a:t>
            </a:r>
          </a:p>
        </p:txBody>
      </p:sp>
      <p:pic>
        <p:nvPicPr>
          <p:cNvPr id="8199" name="Picture 7" descr="equal-sig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450" y="3716338"/>
            <a:ext cx="2303463" cy="1524000"/>
          </a:xfrm>
          <a:prstGeom prst="rect">
            <a:avLst/>
          </a:prstGeom>
          <a:noFill/>
        </p:spPr>
      </p:pic>
      <p:sp>
        <p:nvSpPr>
          <p:cNvPr id="8200" name="Rectangle 8"/>
          <p:cNvSpPr>
            <a:spLocks noChangeArrowheads="1"/>
          </p:cNvSpPr>
          <p:nvPr/>
        </p:nvSpPr>
        <p:spPr bwMode="auto">
          <a:xfrm>
            <a:off x="6084888" y="2133600"/>
            <a:ext cx="2447925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5400" b="1">
                <a:solidFill>
                  <a:srgbClr val="CC0000"/>
                </a:solidFill>
              </a:rPr>
              <a:t>О%</a:t>
            </a:r>
          </a:p>
        </p:txBody>
      </p:sp>
      <p:sp>
        <p:nvSpPr>
          <p:cNvPr id="8201" name="AutoShape 9"/>
          <p:cNvSpPr>
            <a:spLocks noChangeArrowheads="1"/>
          </p:cNvSpPr>
          <p:nvPr/>
        </p:nvSpPr>
        <p:spPr bwMode="auto">
          <a:xfrm>
            <a:off x="755650" y="3213100"/>
            <a:ext cx="3024188" cy="8636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b="1"/>
              <a:t>Рост платы за</a:t>
            </a:r>
          </a:p>
          <a:p>
            <a:pPr algn="ctr"/>
            <a:r>
              <a:rPr lang="ru-RU" b="1"/>
              <a:t>коммунальные услуги</a:t>
            </a:r>
          </a:p>
          <a:p>
            <a:pPr algn="ctr"/>
            <a:r>
              <a:rPr lang="ru-RU" b="1"/>
              <a:t>во 2 полугодии</a:t>
            </a:r>
          </a:p>
        </p:txBody>
      </p:sp>
      <p:sp>
        <p:nvSpPr>
          <p:cNvPr id="8203" name="Rectangle 11"/>
          <p:cNvSpPr>
            <a:spLocks noChangeArrowheads="1"/>
          </p:cNvSpPr>
          <p:nvPr/>
        </p:nvSpPr>
        <p:spPr bwMode="auto">
          <a:xfrm>
            <a:off x="6084888" y="3141663"/>
            <a:ext cx="2447925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5400" b="1">
                <a:solidFill>
                  <a:srgbClr val="CC0000"/>
                </a:solidFill>
              </a:rPr>
              <a:t>12%</a:t>
            </a:r>
          </a:p>
        </p:txBody>
      </p:sp>
      <p:sp>
        <p:nvSpPr>
          <p:cNvPr id="8205" name="AutoShape 13"/>
          <p:cNvSpPr>
            <a:spLocks noChangeArrowheads="1"/>
          </p:cNvSpPr>
          <p:nvPr/>
        </p:nvSpPr>
        <p:spPr bwMode="auto">
          <a:xfrm>
            <a:off x="827088" y="4797425"/>
            <a:ext cx="3097212" cy="1368425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b="1"/>
              <a:t>Рост платы за </a:t>
            </a:r>
          </a:p>
          <a:p>
            <a:pPr algn="ctr"/>
            <a:r>
              <a:rPr lang="ru-RU" b="1"/>
              <a:t>коммунальные услуги</a:t>
            </a:r>
          </a:p>
          <a:p>
            <a:pPr algn="ctr"/>
            <a:r>
              <a:rPr lang="ru-RU" b="1"/>
              <a:t>в 2013 году</a:t>
            </a:r>
          </a:p>
        </p:txBody>
      </p:sp>
      <p:sp>
        <p:nvSpPr>
          <p:cNvPr id="8206" name="Line 14"/>
          <p:cNvSpPr>
            <a:spLocks noChangeShapeType="1"/>
          </p:cNvSpPr>
          <p:nvPr/>
        </p:nvSpPr>
        <p:spPr bwMode="auto">
          <a:xfrm>
            <a:off x="3995738" y="2636838"/>
            <a:ext cx="2376487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207" name="Line 15"/>
          <p:cNvSpPr>
            <a:spLocks noChangeShapeType="1"/>
          </p:cNvSpPr>
          <p:nvPr/>
        </p:nvSpPr>
        <p:spPr bwMode="auto">
          <a:xfrm>
            <a:off x="4067175" y="3644900"/>
            <a:ext cx="230505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211" name="Rectangle 19"/>
          <p:cNvSpPr>
            <a:spLocks noChangeArrowheads="1"/>
          </p:cNvSpPr>
          <p:nvPr/>
        </p:nvSpPr>
        <p:spPr bwMode="auto">
          <a:xfrm>
            <a:off x="1476375" y="2852738"/>
            <a:ext cx="1657350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3200" b="1"/>
              <a:t>+</a:t>
            </a:r>
          </a:p>
        </p:txBody>
      </p:sp>
      <p:sp>
        <p:nvSpPr>
          <p:cNvPr id="8214" name="Rectangle 22"/>
          <p:cNvSpPr>
            <a:spLocks noChangeArrowheads="1"/>
          </p:cNvSpPr>
          <p:nvPr/>
        </p:nvSpPr>
        <p:spPr bwMode="auto">
          <a:xfrm>
            <a:off x="6227763" y="4868863"/>
            <a:ext cx="2447925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7200" b="1">
                <a:solidFill>
                  <a:srgbClr val="CC0000"/>
                </a:solidFill>
              </a:rPr>
              <a:t>6%</a:t>
            </a:r>
          </a:p>
        </p:txBody>
      </p:sp>
      <p:sp>
        <p:nvSpPr>
          <p:cNvPr id="8215" name="AutoShape 23"/>
          <p:cNvSpPr>
            <a:spLocks noChangeArrowheads="1"/>
          </p:cNvSpPr>
          <p:nvPr/>
        </p:nvSpPr>
        <p:spPr bwMode="auto">
          <a:xfrm>
            <a:off x="7092950" y="4005263"/>
            <a:ext cx="504825" cy="1008062"/>
          </a:xfrm>
          <a:prstGeom prst="downArrow">
            <a:avLst>
              <a:gd name="adj1" fmla="val 50000"/>
              <a:gd name="adj2" fmla="val 49921"/>
            </a:avLst>
          </a:prstGeom>
          <a:solidFill>
            <a:schemeClr val="accent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8216" name="AutoShape 24"/>
          <p:cNvSpPr>
            <a:spLocks noChangeArrowheads="1"/>
          </p:cNvSpPr>
          <p:nvPr/>
        </p:nvSpPr>
        <p:spPr bwMode="auto">
          <a:xfrm>
            <a:off x="3995738" y="5084763"/>
            <a:ext cx="2592387" cy="792162"/>
          </a:xfrm>
          <a:prstGeom prst="rightArrow">
            <a:avLst>
              <a:gd name="adj1" fmla="val 50000"/>
              <a:gd name="adj2" fmla="val 81814"/>
            </a:avLst>
          </a:prstGeom>
          <a:solidFill>
            <a:schemeClr val="accent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 b="1">
                <a:solidFill>
                  <a:srgbClr val="FF0000"/>
                </a:solidFill>
              </a:rPr>
              <a:t>В среднем за год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2"/>
          <p:cNvSpPr>
            <a:spLocks noChangeArrowheads="1"/>
          </p:cNvSpPr>
          <p:nvPr/>
        </p:nvSpPr>
        <p:spPr bwMode="auto">
          <a:xfrm>
            <a:off x="468313" y="260350"/>
            <a:ext cx="8135937" cy="129698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800" b="1">
                <a:solidFill>
                  <a:schemeClr val="tx2"/>
                </a:solidFill>
              </a:rPr>
              <a:t>От чего зависит плата граждан </a:t>
            </a:r>
          </a:p>
          <a:p>
            <a:pPr algn="ctr"/>
            <a:r>
              <a:rPr lang="ru-RU" sz="2800" b="1">
                <a:solidFill>
                  <a:schemeClr val="tx2"/>
                </a:solidFill>
              </a:rPr>
              <a:t>за коммунальные услуги?</a:t>
            </a:r>
          </a:p>
        </p:txBody>
      </p:sp>
      <p:sp>
        <p:nvSpPr>
          <p:cNvPr id="17411" name="AutoShape 3"/>
          <p:cNvSpPr>
            <a:spLocks noChangeArrowheads="1"/>
          </p:cNvSpPr>
          <p:nvPr/>
        </p:nvSpPr>
        <p:spPr bwMode="auto">
          <a:xfrm rot="5400000">
            <a:off x="4247356" y="1808957"/>
            <a:ext cx="936625" cy="576262"/>
          </a:xfrm>
          <a:prstGeom prst="chevron">
            <a:avLst>
              <a:gd name="adj" fmla="val 40634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7412" name="AutoShape 4"/>
          <p:cNvSpPr>
            <a:spLocks noChangeArrowheads="1"/>
          </p:cNvSpPr>
          <p:nvPr/>
        </p:nvSpPr>
        <p:spPr bwMode="auto">
          <a:xfrm>
            <a:off x="2916238" y="2708275"/>
            <a:ext cx="5832475" cy="720725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/>
              <a:t>Тариф на коммунальную услугу</a:t>
            </a:r>
          </a:p>
        </p:txBody>
      </p:sp>
      <p:sp>
        <p:nvSpPr>
          <p:cNvPr id="17413" name="AutoShape 5"/>
          <p:cNvSpPr>
            <a:spLocks noChangeArrowheads="1"/>
          </p:cNvSpPr>
          <p:nvPr/>
        </p:nvSpPr>
        <p:spPr bwMode="auto">
          <a:xfrm>
            <a:off x="2916238" y="3500438"/>
            <a:ext cx="5832475" cy="720725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/>
              <a:t>Объем потребления услуги </a:t>
            </a:r>
          </a:p>
          <a:p>
            <a:pPr algn="ctr"/>
            <a:r>
              <a:rPr lang="ru-RU" sz="2400" b="1"/>
              <a:t>по приборам учета</a:t>
            </a:r>
          </a:p>
        </p:txBody>
      </p:sp>
      <p:sp>
        <p:nvSpPr>
          <p:cNvPr id="17414" name="AutoShape 6"/>
          <p:cNvSpPr>
            <a:spLocks noChangeArrowheads="1"/>
          </p:cNvSpPr>
          <p:nvPr/>
        </p:nvSpPr>
        <p:spPr bwMode="auto">
          <a:xfrm>
            <a:off x="2987675" y="4292600"/>
            <a:ext cx="5761038" cy="936625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/>
              <a:t>Норматив потребления </a:t>
            </a:r>
          </a:p>
          <a:p>
            <a:pPr algn="ctr"/>
            <a:r>
              <a:rPr lang="ru-RU" sz="2400" b="1"/>
              <a:t>при отсутствии приборов учета</a:t>
            </a:r>
          </a:p>
        </p:txBody>
      </p:sp>
      <p:sp>
        <p:nvSpPr>
          <p:cNvPr id="17415" name="AutoShape 7"/>
          <p:cNvSpPr>
            <a:spLocks noChangeArrowheads="1"/>
          </p:cNvSpPr>
          <p:nvPr/>
        </p:nvSpPr>
        <p:spPr bwMode="auto">
          <a:xfrm>
            <a:off x="3059113" y="5300663"/>
            <a:ext cx="5616575" cy="720725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/>
              <a:t>Уровень оплаты услуг населением</a:t>
            </a:r>
          </a:p>
        </p:txBody>
      </p:sp>
      <p:pic>
        <p:nvPicPr>
          <p:cNvPr id="17416" name="Picture 8" descr="677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420938"/>
            <a:ext cx="2878138" cy="3835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AutoShape 4"/>
          <p:cNvSpPr>
            <a:spLocks noChangeArrowheads="1"/>
          </p:cNvSpPr>
          <p:nvPr/>
        </p:nvSpPr>
        <p:spPr bwMode="auto">
          <a:xfrm>
            <a:off x="250825" y="188913"/>
            <a:ext cx="8893175" cy="1295400"/>
          </a:xfrm>
          <a:prstGeom prst="cloudCallout">
            <a:avLst>
              <a:gd name="adj1" fmla="val -46856"/>
              <a:gd name="adj2" fmla="val 6887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r>
              <a:rPr lang="ru-RU" sz="2200" b="1">
                <a:solidFill>
                  <a:srgbClr val="CC0000"/>
                </a:solidFill>
              </a:rPr>
              <a:t>А что такое «сопоставимые условия»?</a:t>
            </a:r>
          </a:p>
        </p:txBody>
      </p:sp>
      <p:sp>
        <p:nvSpPr>
          <p:cNvPr id="24582" name="AutoShape 6"/>
          <p:cNvSpPr>
            <a:spLocks noChangeArrowheads="1"/>
          </p:cNvSpPr>
          <p:nvPr/>
        </p:nvSpPr>
        <p:spPr bwMode="auto">
          <a:xfrm>
            <a:off x="539750" y="1844675"/>
            <a:ext cx="5256213" cy="1584325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600" b="1">
                <a:solidFill>
                  <a:srgbClr val="CC0000"/>
                </a:solidFill>
              </a:rPr>
              <a:t>Сопоставимые условия  - </a:t>
            </a:r>
          </a:p>
          <a:p>
            <a:pPr algn="ctr"/>
            <a:r>
              <a:rPr lang="ru-RU" sz="1600" b="1">
                <a:solidFill>
                  <a:srgbClr val="CC0000"/>
                </a:solidFill>
              </a:rPr>
              <a:t>это неизменный набор и объем услуг</a:t>
            </a:r>
          </a:p>
          <a:p>
            <a:pPr algn="ctr"/>
            <a:r>
              <a:rPr lang="ru-RU" sz="1000" b="1"/>
              <a:t> </a:t>
            </a:r>
          </a:p>
          <a:p>
            <a:pPr algn="ctr"/>
            <a:r>
              <a:rPr lang="ru-RU" sz="1600"/>
              <a:t>Вы получаете все те же коммунальные услуги, </a:t>
            </a:r>
          </a:p>
          <a:p>
            <a:pPr algn="ctr"/>
            <a:r>
              <a:rPr lang="ru-RU" sz="1600"/>
              <a:t>что и в прошлом расчетном периоде, </a:t>
            </a:r>
          </a:p>
          <a:p>
            <a:pPr algn="ctr"/>
            <a:r>
              <a:rPr lang="ru-RU" sz="1600"/>
              <a:t>и в том же объеме</a:t>
            </a:r>
          </a:p>
        </p:txBody>
      </p:sp>
      <p:sp>
        <p:nvSpPr>
          <p:cNvPr id="24585" name="AutoShape 9"/>
          <p:cNvSpPr>
            <a:spLocks noChangeArrowheads="1"/>
          </p:cNvSpPr>
          <p:nvPr/>
        </p:nvSpPr>
        <p:spPr bwMode="auto">
          <a:xfrm>
            <a:off x="468313" y="3789363"/>
            <a:ext cx="5327650" cy="1728787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600"/>
              <a:t>Если в прошлом году</a:t>
            </a:r>
          </a:p>
          <a:p>
            <a:pPr algn="ctr"/>
            <a:r>
              <a:rPr lang="ru-RU" sz="1600"/>
              <a:t>Вы пользовались электроэнергией, водоснабжением, </a:t>
            </a:r>
          </a:p>
          <a:p>
            <a:pPr algn="ctr"/>
            <a:r>
              <a:rPr lang="ru-RU" sz="1600"/>
              <a:t>канализацией  – и продолжаете пользоваться </a:t>
            </a:r>
          </a:p>
          <a:p>
            <a:pPr algn="ctr"/>
            <a:r>
              <a:rPr lang="ru-RU" sz="1600"/>
              <a:t>сейчас, причем в том же объеме, но при этом</a:t>
            </a:r>
          </a:p>
          <a:p>
            <a:pPr algn="ctr"/>
            <a:r>
              <a:rPr lang="ru-RU" sz="1600"/>
              <a:t>Вам еще подключили газ</a:t>
            </a:r>
          </a:p>
        </p:txBody>
      </p:sp>
      <p:sp>
        <p:nvSpPr>
          <p:cNvPr id="24586" name="Rectangle 10"/>
          <p:cNvSpPr>
            <a:spLocks noChangeArrowheads="1"/>
          </p:cNvSpPr>
          <p:nvPr/>
        </p:nvSpPr>
        <p:spPr bwMode="auto">
          <a:xfrm>
            <a:off x="1908175" y="3429000"/>
            <a:ext cx="2232025" cy="360363"/>
          </a:xfrm>
          <a:prstGeom prst="rect">
            <a:avLst/>
          </a:prstGeom>
          <a:solidFill>
            <a:srgbClr val="FF7C8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/>
              <a:t>НАПРИМЕР</a:t>
            </a:r>
          </a:p>
        </p:txBody>
      </p:sp>
      <p:sp>
        <p:nvSpPr>
          <p:cNvPr id="24591" name="Rectangle 15"/>
          <p:cNvSpPr>
            <a:spLocks noChangeArrowheads="1"/>
          </p:cNvSpPr>
          <p:nvPr/>
        </p:nvSpPr>
        <p:spPr bwMode="auto">
          <a:xfrm>
            <a:off x="827088" y="6092825"/>
            <a:ext cx="4681537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400">
                <a:solidFill>
                  <a:srgbClr val="CC0000"/>
                </a:solidFill>
              </a:rPr>
              <a:t>Ваш размер платы за коммунальные услуги может увеличиться </a:t>
            </a:r>
          </a:p>
          <a:p>
            <a:pPr algn="ctr"/>
            <a:r>
              <a:rPr lang="ru-RU" sz="1400">
                <a:solidFill>
                  <a:srgbClr val="CC0000"/>
                </a:solidFill>
              </a:rPr>
              <a:t> с 1 июля не более, чем на 12% (в среднем за год не более , чем на 6%)</a:t>
            </a:r>
          </a:p>
        </p:txBody>
      </p:sp>
      <p:sp>
        <p:nvSpPr>
          <p:cNvPr id="24593" name="Rectangle 17"/>
          <p:cNvSpPr>
            <a:spLocks noChangeArrowheads="1"/>
          </p:cNvSpPr>
          <p:nvPr/>
        </p:nvSpPr>
        <p:spPr bwMode="auto">
          <a:xfrm>
            <a:off x="6732588" y="1700213"/>
            <a:ext cx="1943100" cy="208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>
                <a:solidFill>
                  <a:srgbClr val="CC0000"/>
                </a:solidFill>
              </a:rPr>
              <a:t>Размер платы</a:t>
            </a:r>
          </a:p>
          <a:p>
            <a:pPr algn="ctr"/>
            <a:r>
              <a:rPr lang="ru-RU">
                <a:solidFill>
                  <a:srgbClr val="CC0000"/>
                </a:solidFill>
              </a:rPr>
              <a:t>Вырастет</a:t>
            </a:r>
          </a:p>
          <a:p>
            <a:pPr algn="ctr"/>
            <a:r>
              <a:rPr lang="ru-RU">
                <a:solidFill>
                  <a:srgbClr val="CC0000"/>
                </a:solidFill>
              </a:rPr>
              <a:t>с 1 июля</a:t>
            </a:r>
          </a:p>
          <a:p>
            <a:pPr algn="ctr"/>
            <a:r>
              <a:rPr lang="ru-RU">
                <a:solidFill>
                  <a:srgbClr val="CC0000"/>
                </a:solidFill>
              </a:rPr>
              <a:t>не более</a:t>
            </a:r>
          </a:p>
          <a:p>
            <a:pPr algn="ctr"/>
            <a:r>
              <a:rPr lang="ru-RU">
                <a:solidFill>
                  <a:srgbClr val="CC0000"/>
                </a:solidFill>
              </a:rPr>
              <a:t>чем на 12%</a:t>
            </a:r>
          </a:p>
          <a:p>
            <a:pPr algn="ctr"/>
            <a:endParaRPr lang="ru-RU">
              <a:solidFill>
                <a:srgbClr val="CC0000"/>
              </a:solidFill>
            </a:endParaRPr>
          </a:p>
        </p:txBody>
      </p:sp>
      <p:sp>
        <p:nvSpPr>
          <p:cNvPr id="24594" name="AutoShape 18"/>
          <p:cNvSpPr>
            <a:spLocks noChangeArrowheads="1"/>
          </p:cNvSpPr>
          <p:nvPr/>
        </p:nvSpPr>
        <p:spPr bwMode="auto">
          <a:xfrm>
            <a:off x="2195513" y="5300663"/>
            <a:ext cx="2016125" cy="6477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7C8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sz="2000" b="1"/>
          </a:p>
        </p:txBody>
      </p:sp>
      <p:sp>
        <p:nvSpPr>
          <p:cNvPr id="24597" name="AutoShape 21"/>
          <p:cNvSpPr>
            <a:spLocks noChangeArrowheads="1"/>
          </p:cNvSpPr>
          <p:nvPr/>
        </p:nvSpPr>
        <p:spPr bwMode="auto">
          <a:xfrm rot="16200000">
            <a:off x="5561807" y="2042319"/>
            <a:ext cx="1441450" cy="1189037"/>
          </a:xfrm>
          <a:prstGeom prst="downArrow">
            <a:avLst>
              <a:gd name="adj1" fmla="val 49917"/>
              <a:gd name="adj2" fmla="val 25000"/>
            </a:avLst>
          </a:prstGeom>
          <a:solidFill>
            <a:srgbClr val="FF7C8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/>
            <a:endParaRPr lang="ru-RU" sz="2000" b="1"/>
          </a:p>
        </p:txBody>
      </p:sp>
      <p:pic>
        <p:nvPicPr>
          <p:cNvPr id="24608" name="Picture 32" descr="комуслуг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25" y="4005263"/>
            <a:ext cx="2616200" cy="2852737"/>
          </a:xfrm>
          <a:prstGeom prst="rect">
            <a:avLst/>
          </a:prstGeom>
          <a:noFill/>
        </p:spPr>
      </p:pic>
      <p:sp>
        <p:nvSpPr>
          <p:cNvPr id="24609" name="Rectangle 33"/>
          <p:cNvSpPr>
            <a:spLocks noChangeArrowheads="1"/>
          </p:cNvSpPr>
          <p:nvPr/>
        </p:nvSpPr>
        <p:spPr bwMode="auto">
          <a:xfrm>
            <a:off x="7740650" y="4365625"/>
            <a:ext cx="935038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8000" b="1">
                <a:solidFill>
                  <a:srgbClr val="FF0000"/>
                </a:solidFill>
              </a:rPr>
              <a:t>+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AutoShape 4"/>
          <p:cNvSpPr>
            <a:spLocks noChangeArrowheads="1"/>
          </p:cNvSpPr>
          <p:nvPr/>
        </p:nvSpPr>
        <p:spPr bwMode="auto">
          <a:xfrm>
            <a:off x="250825" y="188913"/>
            <a:ext cx="8893175" cy="1368425"/>
          </a:xfrm>
          <a:prstGeom prst="cloudCallout">
            <a:avLst>
              <a:gd name="adj1" fmla="val -46856"/>
              <a:gd name="adj2" fmla="val 62528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r>
              <a:rPr lang="ru-RU" sz="2100" b="1">
                <a:solidFill>
                  <a:srgbClr val="0000FF"/>
                </a:solidFill>
              </a:rPr>
              <a:t>Как изменятся тарифы и нормативы на коммунальные услуги с 1 июля 2013 года?</a:t>
            </a:r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539750" y="2060575"/>
            <a:ext cx="3095625" cy="25733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b="1">
                <a:solidFill>
                  <a:srgbClr val="FF0000"/>
                </a:solidFill>
              </a:rPr>
              <a:t>Рост тарифов в среднем </a:t>
            </a:r>
          </a:p>
          <a:p>
            <a:r>
              <a:rPr lang="ru-RU" b="1">
                <a:solidFill>
                  <a:srgbClr val="FF0000"/>
                </a:solidFill>
              </a:rPr>
              <a:t>По Ростовской области</a:t>
            </a:r>
          </a:p>
          <a:p>
            <a:r>
              <a:rPr lang="ru-RU" b="1">
                <a:solidFill>
                  <a:srgbClr val="FF0000"/>
                </a:solidFill>
              </a:rPr>
              <a:t>с 01.07.2013</a:t>
            </a:r>
          </a:p>
          <a:p>
            <a:endParaRPr lang="ru-RU">
              <a:solidFill>
                <a:srgbClr val="FF0000"/>
              </a:solidFill>
            </a:endParaRPr>
          </a:p>
          <a:p>
            <a:r>
              <a:rPr lang="ru-RU"/>
              <a:t>Электроэнергия	  -12,0%</a:t>
            </a:r>
          </a:p>
          <a:p>
            <a:r>
              <a:rPr lang="ru-RU"/>
              <a:t>Отопление 	  - 4,45%*</a:t>
            </a:r>
          </a:p>
          <a:p>
            <a:r>
              <a:rPr lang="ru-RU"/>
              <a:t>Водоснабжение </a:t>
            </a:r>
          </a:p>
          <a:p>
            <a:r>
              <a:rPr lang="ru-RU"/>
              <a:t>и водоотведение	   - 7,5%</a:t>
            </a:r>
          </a:p>
          <a:p>
            <a:r>
              <a:rPr lang="ru-RU"/>
              <a:t>Газ  		   - 15%</a:t>
            </a:r>
          </a:p>
        </p:txBody>
      </p:sp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539750" y="5013325"/>
            <a:ext cx="3095625" cy="936625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000">
                <a:solidFill>
                  <a:srgbClr val="FF0000"/>
                </a:solidFill>
              </a:rPr>
              <a:t>Рост нормативов</a:t>
            </a:r>
            <a:r>
              <a:rPr lang="ru-RU"/>
              <a:t> </a:t>
            </a:r>
          </a:p>
          <a:p>
            <a:r>
              <a:rPr lang="ru-RU"/>
              <a:t>потребления </a:t>
            </a:r>
          </a:p>
          <a:p>
            <a:r>
              <a:rPr lang="ru-RU"/>
              <a:t>коммунальных услуг – 0%</a:t>
            </a:r>
          </a:p>
        </p:txBody>
      </p:sp>
      <p:sp>
        <p:nvSpPr>
          <p:cNvPr id="16391" name="AutoShape 7"/>
          <p:cNvSpPr>
            <a:spLocks noChangeArrowheads="1"/>
          </p:cNvSpPr>
          <p:nvPr/>
        </p:nvSpPr>
        <p:spPr bwMode="auto">
          <a:xfrm>
            <a:off x="4211638" y="1916113"/>
            <a:ext cx="2881312" cy="4033837"/>
          </a:xfrm>
          <a:prstGeom prst="roundRect">
            <a:avLst>
              <a:gd name="adj" fmla="val 16667"/>
            </a:avLst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600" b="1">
                <a:solidFill>
                  <a:srgbClr val="FF0000"/>
                </a:solidFill>
              </a:rPr>
              <a:t>Меры </a:t>
            </a:r>
          </a:p>
          <a:p>
            <a:pPr algn="ctr"/>
            <a:r>
              <a:rPr lang="ru-RU" sz="2600" b="1">
                <a:solidFill>
                  <a:srgbClr val="FF0000"/>
                </a:solidFill>
              </a:rPr>
              <a:t>по ограничению </a:t>
            </a:r>
          </a:p>
          <a:p>
            <a:pPr algn="ctr"/>
            <a:r>
              <a:rPr lang="ru-RU" sz="2600" b="1">
                <a:solidFill>
                  <a:srgbClr val="FF0000"/>
                </a:solidFill>
              </a:rPr>
              <a:t>размера платы  </a:t>
            </a:r>
          </a:p>
          <a:p>
            <a:pPr algn="ctr"/>
            <a:r>
              <a:rPr lang="ru-RU" sz="2600" b="1">
                <a:solidFill>
                  <a:srgbClr val="FF0000"/>
                </a:solidFill>
              </a:rPr>
              <a:t>граждан</a:t>
            </a:r>
          </a:p>
          <a:p>
            <a:pPr algn="ctr"/>
            <a:r>
              <a:rPr lang="ru-RU"/>
              <a:t> </a:t>
            </a:r>
          </a:p>
        </p:txBody>
      </p:sp>
      <p:sp>
        <p:nvSpPr>
          <p:cNvPr id="16393" name="Rectangle 9"/>
          <p:cNvSpPr>
            <a:spLocks noChangeArrowheads="1"/>
          </p:cNvSpPr>
          <p:nvPr/>
        </p:nvSpPr>
        <p:spPr bwMode="auto">
          <a:xfrm>
            <a:off x="3779838" y="3644900"/>
            <a:ext cx="360362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5400">
                <a:solidFill>
                  <a:srgbClr val="FF0000"/>
                </a:solidFill>
              </a:rPr>
              <a:t>+</a:t>
            </a:r>
          </a:p>
        </p:txBody>
      </p:sp>
      <p:pic>
        <p:nvPicPr>
          <p:cNvPr id="16394" name="Picture 10" descr="equal-sig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7050" y="3213100"/>
            <a:ext cx="1008063" cy="1190625"/>
          </a:xfrm>
          <a:prstGeom prst="rect">
            <a:avLst/>
          </a:prstGeom>
          <a:noFill/>
        </p:spPr>
      </p:pic>
      <p:sp>
        <p:nvSpPr>
          <p:cNvPr id="16395" name="Rectangle 11"/>
          <p:cNvSpPr>
            <a:spLocks noChangeArrowheads="1"/>
          </p:cNvSpPr>
          <p:nvPr/>
        </p:nvSpPr>
        <p:spPr bwMode="auto">
          <a:xfrm>
            <a:off x="7885113" y="3068638"/>
            <a:ext cx="936625" cy="136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5400" b="1">
                <a:solidFill>
                  <a:srgbClr val="FF0000"/>
                </a:solidFill>
              </a:rPr>
              <a:t>12%</a:t>
            </a:r>
          </a:p>
        </p:txBody>
      </p:sp>
      <p:sp>
        <p:nvSpPr>
          <p:cNvPr id="16396" name="Rectangle 12"/>
          <p:cNvSpPr>
            <a:spLocks noChangeArrowheads="1"/>
          </p:cNvSpPr>
          <p:nvPr/>
        </p:nvSpPr>
        <p:spPr bwMode="auto">
          <a:xfrm>
            <a:off x="900113" y="6092825"/>
            <a:ext cx="7489825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900" b="1"/>
              <a:t>В сопоставимых условиях,</a:t>
            </a:r>
          </a:p>
          <a:p>
            <a:pPr algn="ctr"/>
            <a:r>
              <a:rPr lang="ru-RU" sz="1900" b="1"/>
              <a:t>при неизменном объеме и наборе коммунальных услуг</a:t>
            </a:r>
          </a:p>
        </p:txBody>
      </p:sp>
      <p:sp>
        <p:nvSpPr>
          <p:cNvPr id="16397" name="Rectangle 13"/>
          <p:cNvSpPr>
            <a:spLocks noChangeArrowheads="1"/>
          </p:cNvSpPr>
          <p:nvPr/>
        </p:nvSpPr>
        <p:spPr bwMode="auto">
          <a:xfrm>
            <a:off x="539750" y="4652963"/>
            <a:ext cx="3095625" cy="2873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1000"/>
              <a:t>*кроме потребителей ООО «ЛУКОЙЛ-ТТК»</a:t>
            </a:r>
          </a:p>
          <a:p>
            <a:r>
              <a:rPr lang="ru-RU" sz="1000"/>
              <a:t>г. Ростов-на-Дону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AutoShape 4"/>
          <p:cNvSpPr>
            <a:spLocks noChangeArrowheads="1"/>
          </p:cNvSpPr>
          <p:nvPr/>
        </p:nvSpPr>
        <p:spPr bwMode="auto">
          <a:xfrm>
            <a:off x="250825" y="188913"/>
            <a:ext cx="8893175" cy="1439862"/>
          </a:xfrm>
          <a:prstGeom prst="cloudCallout">
            <a:avLst>
              <a:gd name="adj1" fmla="val -46856"/>
              <a:gd name="adj2" fmla="val 56944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r>
              <a:rPr lang="ru-RU" sz="2100" b="1">
                <a:solidFill>
                  <a:srgbClr val="0000FF"/>
                </a:solidFill>
              </a:rPr>
              <a:t>А насколько вырастут платежки в Ростове-на-Дону? Ведь тариф для «ЛУКОЙЛ-ТТК» увеличится на 42%!!!</a:t>
            </a:r>
          </a:p>
        </p:txBody>
      </p:sp>
      <p:sp>
        <p:nvSpPr>
          <p:cNvPr id="25605" name="AutoShape 5"/>
          <p:cNvSpPr>
            <a:spLocks noChangeArrowheads="1"/>
          </p:cNvSpPr>
          <p:nvPr/>
        </p:nvSpPr>
        <p:spPr bwMode="auto">
          <a:xfrm>
            <a:off x="395288" y="1989138"/>
            <a:ext cx="2952750" cy="1008062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 b="1"/>
              <a:t>ООО «ЛУКОЙЛ-ТТК»</a:t>
            </a:r>
          </a:p>
        </p:txBody>
      </p:sp>
      <p:sp>
        <p:nvSpPr>
          <p:cNvPr id="25606" name="AutoShape 6"/>
          <p:cNvSpPr>
            <a:spLocks noChangeArrowheads="1"/>
          </p:cNvSpPr>
          <p:nvPr/>
        </p:nvSpPr>
        <p:spPr bwMode="auto">
          <a:xfrm>
            <a:off x="5724525" y="4149725"/>
            <a:ext cx="3095625" cy="2301875"/>
          </a:xfrm>
          <a:prstGeom prst="roundRect">
            <a:avLst>
              <a:gd name="adj" fmla="val 16667"/>
            </a:avLst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 b="1"/>
              <a:t>дополнительные меры</a:t>
            </a:r>
          </a:p>
          <a:p>
            <a:pPr algn="ctr"/>
            <a:r>
              <a:rPr lang="ru-RU" sz="2000" b="1"/>
              <a:t>по ограничению </a:t>
            </a:r>
          </a:p>
          <a:p>
            <a:pPr algn="ctr"/>
            <a:r>
              <a:rPr lang="ru-RU" sz="2000" b="1"/>
              <a:t>роста платежей</a:t>
            </a:r>
          </a:p>
          <a:p>
            <a:pPr algn="ctr"/>
            <a:r>
              <a:rPr lang="ru-RU" sz="2000" b="1"/>
              <a:t>граждан</a:t>
            </a:r>
            <a:r>
              <a:rPr lang="ru-RU" sz="2000"/>
              <a:t> </a:t>
            </a:r>
          </a:p>
        </p:txBody>
      </p:sp>
      <p:sp>
        <p:nvSpPr>
          <p:cNvPr id="25607" name="AutoShape 7"/>
          <p:cNvSpPr>
            <a:spLocks noChangeArrowheads="1"/>
          </p:cNvSpPr>
          <p:nvPr/>
        </p:nvSpPr>
        <p:spPr bwMode="auto">
          <a:xfrm>
            <a:off x="6011863" y="1916113"/>
            <a:ext cx="2665412" cy="936625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b="1"/>
              <a:t>с 01.07.2013 </a:t>
            </a:r>
          </a:p>
          <a:p>
            <a:pPr algn="ctr"/>
            <a:r>
              <a:rPr lang="ru-RU" b="1"/>
              <a:t>–  42%</a:t>
            </a:r>
          </a:p>
        </p:txBody>
      </p:sp>
      <p:sp>
        <p:nvSpPr>
          <p:cNvPr id="25608" name="AutoShape 8"/>
          <p:cNvSpPr>
            <a:spLocks noChangeArrowheads="1"/>
          </p:cNvSpPr>
          <p:nvPr/>
        </p:nvSpPr>
        <p:spPr bwMode="auto">
          <a:xfrm>
            <a:off x="3492500" y="1773238"/>
            <a:ext cx="2592388" cy="1439862"/>
          </a:xfrm>
          <a:prstGeom prst="rightArrow">
            <a:avLst>
              <a:gd name="adj1" fmla="val 50000"/>
              <a:gd name="adj2" fmla="val 45011"/>
            </a:avLst>
          </a:prstGeom>
          <a:solidFill>
            <a:schemeClr val="accent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 b="1">
                <a:solidFill>
                  <a:srgbClr val="FF0000"/>
                </a:solidFill>
              </a:rPr>
              <a:t>рост тарифа</a:t>
            </a:r>
          </a:p>
          <a:p>
            <a:pPr algn="ctr"/>
            <a:r>
              <a:rPr lang="ru-RU" sz="2000" b="1">
                <a:solidFill>
                  <a:srgbClr val="FF0000"/>
                </a:solidFill>
              </a:rPr>
              <a:t>для организации</a:t>
            </a:r>
          </a:p>
        </p:txBody>
      </p:sp>
      <p:sp>
        <p:nvSpPr>
          <p:cNvPr id="25610" name="AutoShape 10"/>
          <p:cNvSpPr>
            <a:spLocks noChangeArrowheads="1"/>
          </p:cNvSpPr>
          <p:nvPr/>
        </p:nvSpPr>
        <p:spPr bwMode="auto">
          <a:xfrm>
            <a:off x="6516688" y="2924175"/>
            <a:ext cx="1584325" cy="1081088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6000" b="1">
                <a:solidFill>
                  <a:srgbClr val="FF0000"/>
                </a:solidFill>
              </a:rPr>
              <a:t>+</a:t>
            </a:r>
          </a:p>
        </p:txBody>
      </p:sp>
      <p:sp>
        <p:nvSpPr>
          <p:cNvPr id="25613" name="AutoShape 13"/>
          <p:cNvSpPr>
            <a:spLocks noChangeArrowheads="1"/>
          </p:cNvSpPr>
          <p:nvPr/>
        </p:nvSpPr>
        <p:spPr bwMode="auto">
          <a:xfrm>
            <a:off x="2555875" y="4508500"/>
            <a:ext cx="3097213" cy="1657350"/>
          </a:xfrm>
          <a:prstGeom prst="leftArrow">
            <a:avLst>
              <a:gd name="adj1" fmla="val 50000"/>
              <a:gd name="adj2" fmla="val 46719"/>
            </a:avLst>
          </a:prstGeom>
          <a:solidFill>
            <a:srgbClr val="FFCCFF"/>
          </a:solidFill>
          <a:ln w="349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 b="1">
                <a:solidFill>
                  <a:srgbClr val="FF0000"/>
                </a:solidFill>
              </a:rPr>
              <a:t>рост платежа </a:t>
            </a:r>
          </a:p>
          <a:p>
            <a:pPr algn="ctr"/>
            <a:r>
              <a:rPr lang="ru-RU" sz="2000" b="1">
                <a:solidFill>
                  <a:srgbClr val="FF0000"/>
                </a:solidFill>
              </a:rPr>
              <a:t>для населения</a:t>
            </a:r>
          </a:p>
        </p:txBody>
      </p:sp>
      <p:sp>
        <p:nvSpPr>
          <p:cNvPr id="25614" name="AutoShape 14"/>
          <p:cNvSpPr>
            <a:spLocks noChangeArrowheads="1"/>
          </p:cNvSpPr>
          <p:nvPr/>
        </p:nvSpPr>
        <p:spPr bwMode="auto">
          <a:xfrm>
            <a:off x="468313" y="4221163"/>
            <a:ext cx="2016125" cy="2160587"/>
          </a:xfrm>
          <a:prstGeom prst="roundRect">
            <a:avLst>
              <a:gd name="adj" fmla="val 16667"/>
            </a:avLst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800" b="1"/>
              <a:t>не более</a:t>
            </a:r>
          </a:p>
          <a:p>
            <a:pPr algn="ctr"/>
            <a:r>
              <a:rPr lang="ru-RU" sz="4400" b="1">
                <a:solidFill>
                  <a:srgbClr val="FF0000"/>
                </a:solidFill>
              </a:rPr>
              <a:t>12%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AutoShape 4"/>
          <p:cNvSpPr>
            <a:spLocks noChangeArrowheads="1"/>
          </p:cNvSpPr>
          <p:nvPr/>
        </p:nvSpPr>
        <p:spPr bwMode="auto">
          <a:xfrm>
            <a:off x="250825" y="188913"/>
            <a:ext cx="8893175" cy="1368425"/>
          </a:xfrm>
          <a:prstGeom prst="cloudCallout">
            <a:avLst>
              <a:gd name="adj1" fmla="val -46856"/>
              <a:gd name="adj2" fmla="val 62528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r>
              <a:rPr lang="ru-RU" sz="2100" b="1">
                <a:solidFill>
                  <a:srgbClr val="0000FF"/>
                </a:solidFill>
              </a:rPr>
              <a:t>Какие меры по ограничению роста платежей принимает Правительство Ростовской области?</a:t>
            </a:r>
          </a:p>
        </p:txBody>
      </p:sp>
      <p:sp>
        <p:nvSpPr>
          <p:cNvPr id="18437" name="AutoShape 5"/>
          <p:cNvSpPr>
            <a:spLocks noChangeArrowheads="1"/>
          </p:cNvSpPr>
          <p:nvPr/>
        </p:nvSpPr>
        <p:spPr bwMode="auto">
          <a:xfrm rot="5400000">
            <a:off x="4247356" y="1808957"/>
            <a:ext cx="936625" cy="576262"/>
          </a:xfrm>
          <a:prstGeom prst="chevron">
            <a:avLst>
              <a:gd name="adj" fmla="val 40634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 vert="eaVert" wrap="none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18438" name="AutoShape 6"/>
          <p:cNvSpPr>
            <a:spLocks noChangeArrowheads="1"/>
          </p:cNvSpPr>
          <p:nvPr/>
        </p:nvSpPr>
        <p:spPr bwMode="auto">
          <a:xfrm>
            <a:off x="2987675" y="2708275"/>
            <a:ext cx="5832475" cy="108108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/>
              <a:t>Снижение уровня платы граждан</a:t>
            </a:r>
          </a:p>
          <a:p>
            <a:pPr algn="ctr"/>
            <a:r>
              <a:rPr lang="ru-RU" sz="2400" b="1"/>
              <a:t>за коммунальные услуги</a:t>
            </a:r>
          </a:p>
        </p:txBody>
      </p:sp>
      <p:pic>
        <p:nvPicPr>
          <p:cNvPr id="18439" name="Picture 7" descr="677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420938"/>
            <a:ext cx="2878138" cy="3835400"/>
          </a:xfrm>
          <a:prstGeom prst="rect">
            <a:avLst/>
          </a:prstGeom>
          <a:noFill/>
        </p:spPr>
      </p:pic>
      <p:sp>
        <p:nvSpPr>
          <p:cNvPr id="18440" name="AutoShape 8"/>
          <p:cNvSpPr>
            <a:spLocks noChangeArrowheads="1"/>
          </p:cNvSpPr>
          <p:nvPr/>
        </p:nvSpPr>
        <p:spPr bwMode="auto">
          <a:xfrm>
            <a:off x="3059113" y="3933825"/>
            <a:ext cx="5832475" cy="936625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/>
              <a:t>Предоставление адресных </a:t>
            </a:r>
          </a:p>
          <a:p>
            <a:pPr algn="ctr"/>
            <a:r>
              <a:rPr lang="ru-RU" sz="2400" b="1"/>
              <a:t>социальных выплат </a:t>
            </a:r>
          </a:p>
        </p:txBody>
      </p:sp>
      <p:sp>
        <p:nvSpPr>
          <p:cNvPr id="18441" name="AutoShape 9"/>
          <p:cNvSpPr>
            <a:spLocks noChangeArrowheads="1"/>
          </p:cNvSpPr>
          <p:nvPr/>
        </p:nvSpPr>
        <p:spPr bwMode="auto">
          <a:xfrm>
            <a:off x="3059113" y="5013325"/>
            <a:ext cx="5761037" cy="936625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/>
              <a:t>Предоставление субсидий </a:t>
            </a:r>
          </a:p>
          <a:p>
            <a:pPr algn="ctr"/>
            <a:r>
              <a:rPr lang="ru-RU" sz="2400" b="1"/>
              <a:t>предприятиям ЖКХ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8" name="AutoShape 10"/>
          <p:cNvSpPr>
            <a:spLocks noChangeArrowheads="1"/>
          </p:cNvSpPr>
          <p:nvPr/>
        </p:nvSpPr>
        <p:spPr bwMode="auto">
          <a:xfrm>
            <a:off x="250825" y="0"/>
            <a:ext cx="8642350" cy="1081088"/>
          </a:xfrm>
          <a:prstGeom prst="cloudCallout">
            <a:avLst>
              <a:gd name="adj1" fmla="val -49375"/>
              <a:gd name="adj2" fmla="val 66301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r>
              <a:rPr lang="ru-RU" sz="3600" b="1">
                <a:solidFill>
                  <a:srgbClr val="0000FF"/>
                </a:solidFill>
              </a:rPr>
              <a:t>Куда звонить?</a:t>
            </a:r>
          </a:p>
        </p:txBody>
      </p:sp>
      <p:sp>
        <p:nvSpPr>
          <p:cNvPr id="32780" name="AutoShape 12"/>
          <p:cNvSpPr>
            <a:spLocks noChangeArrowheads="1"/>
          </p:cNvSpPr>
          <p:nvPr/>
        </p:nvSpPr>
        <p:spPr bwMode="auto">
          <a:xfrm>
            <a:off x="0" y="1341438"/>
            <a:ext cx="3276600" cy="3024187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400"/>
              <a:t>если вопрос </a:t>
            </a:r>
          </a:p>
          <a:p>
            <a:pPr algn="ctr"/>
            <a:r>
              <a:rPr lang="ru-RU" sz="1400"/>
              <a:t>касается тарифов </a:t>
            </a:r>
          </a:p>
          <a:p>
            <a:pPr algn="ctr"/>
            <a:r>
              <a:rPr lang="ru-RU" sz="1400"/>
              <a:t>на коммунальные </a:t>
            </a:r>
          </a:p>
          <a:p>
            <a:pPr algn="ctr"/>
            <a:r>
              <a:rPr lang="ru-RU" sz="1400"/>
              <a:t>ресурсы</a:t>
            </a:r>
          </a:p>
        </p:txBody>
      </p:sp>
      <p:sp>
        <p:nvSpPr>
          <p:cNvPr id="32783" name="AutoShape 15"/>
          <p:cNvSpPr>
            <a:spLocks noChangeArrowheads="1"/>
          </p:cNvSpPr>
          <p:nvPr/>
        </p:nvSpPr>
        <p:spPr bwMode="auto">
          <a:xfrm>
            <a:off x="2195513" y="1341438"/>
            <a:ext cx="3024187" cy="3024187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400"/>
              <a:t>если вопрос </a:t>
            </a:r>
          </a:p>
          <a:p>
            <a:pPr algn="ctr"/>
            <a:r>
              <a:rPr lang="ru-RU" sz="1400"/>
              <a:t>касается </a:t>
            </a:r>
          </a:p>
          <a:p>
            <a:pPr algn="ctr"/>
            <a:r>
              <a:rPr lang="ru-RU" sz="1400"/>
              <a:t>начислений </a:t>
            </a:r>
          </a:p>
          <a:p>
            <a:pPr algn="ctr"/>
            <a:r>
              <a:rPr lang="ru-RU" sz="1400"/>
              <a:t>за коммунальные</a:t>
            </a:r>
          </a:p>
          <a:p>
            <a:pPr algn="ctr"/>
            <a:r>
              <a:rPr lang="ru-RU" sz="1400"/>
              <a:t>услуги</a:t>
            </a:r>
          </a:p>
          <a:p>
            <a:pPr algn="ctr"/>
            <a:r>
              <a:rPr lang="ru-RU" sz="1400"/>
              <a:t>в квитанции</a:t>
            </a:r>
          </a:p>
        </p:txBody>
      </p:sp>
      <p:sp>
        <p:nvSpPr>
          <p:cNvPr id="32784" name="AutoShape 16"/>
          <p:cNvSpPr>
            <a:spLocks noChangeArrowheads="1"/>
          </p:cNvSpPr>
          <p:nvPr/>
        </p:nvSpPr>
        <p:spPr bwMode="auto">
          <a:xfrm>
            <a:off x="4284663" y="1412875"/>
            <a:ext cx="3097212" cy="3024188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400"/>
              <a:t>если вопрос </a:t>
            </a:r>
          </a:p>
          <a:p>
            <a:pPr algn="ctr"/>
            <a:r>
              <a:rPr lang="ru-RU" sz="1400"/>
              <a:t>касается </a:t>
            </a:r>
          </a:p>
          <a:p>
            <a:pPr algn="ctr"/>
            <a:r>
              <a:rPr lang="ru-RU" sz="1400"/>
              <a:t>начислений </a:t>
            </a:r>
          </a:p>
          <a:p>
            <a:pPr algn="ctr"/>
            <a:r>
              <a:rPr lang="ru-RU" sz="1400"/>
              <a:t>за коммунальные</a:t>
            </a:r>
          </a:p>
          <a:p>
            <a:pPr algn="ctr"/>
            <a:r>
              <a:rPr lang="ru-RU" sz="1400"/>
              <a:t>услуги</a:t>
            </a:r>
          </a:p>
          <a:p>
            <a:pPr algn="ctr"/>
            <a:r>
              <a:rPr lang="ru-RU" sz="1400"/>
              <a:t>в квитанции</a:t>
            </a:r>
          </a:p>
          <a:p>
            <a:pPr algn="ctr"/>
            <a:endParaRPr lang="ru-RU" sz="1600"/>
          </a:p>
        </p:txBody>
      </p:sp>
      <p:sp>
        <p:nvSpPr>
          <p:cNvPr id="32785" name="_s1032"/>
          <p:cNvSpPr>
            <a:spLocks noChangeArrowheads="1"/>
          </p:cNvSpPr>
          <p:nvPr/>
        </p:nvSpPr>
        <p:spPr bwMode="auto">
          <a:xfrm>
            <a:off x="0" y="4365625"/>
            <a:ext cx="2376488" cy="2087563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defTabSz="911225" eaLnBrk="0" hangingPunct="0"/>
            <a:endParaRPr lang="ru-RU" sz="1600" b="1"/>
          </a:p>
          <a:p>
            <a:pPr algn="ctr" defTabSz="911225" eaLnBrk="0" hangingPunct="0"/>
            <a:r>
              <a:rPr lang="ru-RU" sz="1600" b="1"/>
              <a:t>Региональная </a:t>
            </a:r>
          </a:p>
          <a:p>
            <a:pPr algn="ctr" defTabSz="911225" eaLnBrk="0" hangingPunct="0"/>
            <a:r>
              <a:rPr lang="ru-RU" sz="1600" b="1"/>
              <a:t>служба </a:t>
            </a:r>
          </a:p>
          <a:p>
            <a:pPr algn="ctr" defTabSz="911225" eaLnBrk="0" hangingPunct="0"/>
            <a:r>
              <a:rPr lang="ru-RU" sz="1600" b="1"/>
              <a:t>по тарифам </a:t>
            </a:r>
          </a:p>
          <a:p>
            <a:pPr algn="ctr" defTabSz="911225" eaLnBrk="0" hangingPunct="0"/>
            <a:r>
              <a:rPr lang="ru-RU" sz="1600" b="1"/>
              <a:t>Ростовской области</a:t>
            </a:r>
          </a:p>
          <a:p>
            <a:pPr algn="ctr" defTabSz="911225" eaLnBrk="0" hangingPunct="0"/>
            <a:r>
              <a:rPr lang="ru-RU" sz="1600" b="1">
                <a:solidFill>
                  <a:srgbClr val="FF0000"/>
                </a:solidFill>
              </a:rPr>
              <a:t>(8-863) 263-42-06</a:t>
            </a:r>
          </a:p>
          <a:p>
            <a:pPr algn="ctr" defTabSz="911225" eaLnBrk="0" hangingPunct="0"/>
            <a:r>
              <a:rPr lang="ru-RU" sz="1600" b="1"/>
              <a:t> </a:t>
            </a:r>
          </a:p>
        </p:txBody>
      </p:sp>
      <p:sp>
        <p:nvSpPr>
          <p:cNvPr id="32787" name="_s1032"/>
          <p:cNvSpPr>
            <a:spLocks noChangeArrowheads="1"/>
          </p:cNvSpPr>
          <p:nvPr/>
        </p:nvSpPr>
        <p:spPr bwMode="auto">
          <a:xfrm>
            <a:off x="2339975" y="4437063"/>
            <a:ext cx="2376488" cy="2016125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defTabSz="911225"/>
            <a:r>
              <a:rPr lang="ru-RU" sz="1600" b="1"/>
              <a:t>Государственная </a:t>
            </a:r>
          </a:p>
          <a:p>
            <a:pPr algn="ctr" defTabSz="911225"/>
            <a:r>
              <a:rPr lang="ru-RU" sz="1600" b="1"/>
              <a:t>жилищная инспекция </a:t>
            </a:r>
          </a:p>
          <a:p>
            <a:pPr algn="ctr" defTabSz="911225"/>
            <a:r>
              <a:rPr lang="ru-RU" sz="1600" b="1"/>
              <a:t>Ростовской области</a:t>
            </a:r>
          </a:p>
          <a:p>
            <a:pPr algn="ctr" defTabSz="911225"/>
            <a:r>
              <a:rPr lang="ru-RU" sz="1600" b="1">
                <a:solidFill>
                  <a:srgbClr val="FF0000"/>
                </a:solidFill>
              </a:rPr>
              <a:t>(8-863) 253-45-60</a:t>
            </a:r>
          </a:p>
          <a:p>
            <a:pPr algn="ctr" defTabSz="911225" eaLnBrk="0" hangingPunct="0"/>
            <a:r>
              <a:rPr lang="ru-RU" sz="1600" b="1"/>
              <a:t> </a:t>
            </a:r>
          </a:p>
        </p:txBody>
      </p:sp>
      <p:sp>
        <p:nvSpPr>
          <p:cNvPr id="32788" name="_s1032"/>
          <p:cNvSpPr>
            <a:spLocks noChangeArrowheads="1"/>
          </p:cNvSpPr>
          <p:nvPr/>
        </p:nvSpPr>
        <p:spPr bwMode="auto">
          <a:xfrm>
            <a:off x="4716463" y="4437063"/>
            <a:ext cx="2303462" cy="2016125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defTabSz="911225" eaLnBrk="0" hangingPunct="0"/>
            <a:endParaRPr lang="ru-RU" sz="1600" b="1" dirty="0"/>
          </a:p>
          <a:p>
            <a:pPr algn="ctr" defTabSz="911225"/>
            <a:r>
              <a:rPr lang="ru-RU" sz="1600" b="1" dirty="0"/>
              <a:t>Министерство ЖКХ </a:t>
            </a:r>
          </a:p>
          <a:p>
            <a:pPr algn="ctr" defTabSz="911225"/>
            <a:r>
              <a:rPr lang="ru-RU" sz="1600" b="1" dirty="0"/>
              <a:t>Ростовской области</a:t>
            </a:r>
          </a:p>
          <a:p>
            <a:pPr algn="ctr" defTabSz="911225"/>
            <a:r>
              <a:rPr lang="ru-RU" sz="1600" b="1" dirty="0">
                <a:solidFill>
                  <a:srgbClr val="FF0000"/>
                </a:solidFill>
              </a:rPr>
              <a:t>(8-863-) 240-59-75</a:t>
            </a:r>
          </a:p>
          <a:p>
            <a:pPr algn="ctr" defTabSz="911225" eaLnBrk="0" hangingPunct="0"/>
            <a:endParaRPr lang="ru-RU" b="1" dirty="0"/>
          </a:p>
          <a:p>
            <a:pPr algn="ctr" defTabSz="911225" eaLnBrk="0" hangingPunct="0"/>
            <a:r>
              <a:rPr lang="ru-RU" sz="1600" b="1" dirty="0"/>
              <a:t> </a:t>
            </a:r>
          </a:p>
        </p:txBody>
      </p:sp>
      <p:sp>
        <p:nvSpPr>
          <p:cNvPr id="32789" name="AutoShape 21"/>
          <p:cNvSpPr>
            <a:spLocks noChangeArrowheads="1"/>
          </p:cNvSpPr>
          <p:nvPr/>
        </p:nvSpPr>
        <p:spPr bwMode="auto">
          <a:xfrm>
            <a:off x="6227763" y="1412875"/>
            <a:ext cx="2916237" cy="3095625"/>
          </a:xfrm>
          <a:prstGeom prst="downArrow">
            <a:avLst>
              <a:gd name="adj1" fmla="val 50000"/>
              <a:gd name="adj2" fmla="val 26538"/>
            </a:avLst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400"/>
              <a:t>если вопрос </a:t>
            </a:r>
          </a:p>
          <a:p>
            <a:pPr algn="ctr"/>
            <a:r>
              <a:rPr lang="ru-RU" sz="1400"/>
              <a:t>касается </a:t>
            </a:r>
          </a:p>
          <a:p>
            <a:pPr algn="ctr"/>
            <a:r>
              <a:rPr lang="ru-RU" sz="1400"/>
              <a:t>начислений </a:t>
            </a:r>
          </a:p>
          <a:p>
            <a:pPr algn="ctr"/>
            <a:r>
              <a:rPr lang="ru-RU" sz="1400"/>
              <a:t>за коммунальные</a:t>
            </a:r>
          </a:p>
          <a:p>
            <a:pPr algn="ctr"/>
            <a:r>
              <a:rPr lang="ru-RU" sz="1400"/>
              <a:t>услуги</a:t>
            </a:r>
          </a:p>
          <a:p>
            <a:pPr algn="ctr"/>
            <a:r>
              <a:rPr lang="ru-RU" sz="1400"/>
              <a:t>в квитанции</a:t>
            </a:r>
          </a:p>
        </p:txBody>
      </p:sp>
      <p:sp>
        <p:nvSpPr>
          <p:cNvPr id="32790" name="_s1032"/>
          <p:cNvSpPr>
            <a:spLocks noChangeArrowheads="1"/>
          </p:cNvSpPr>
          <p:nvPr/>
        </p:nvSpPr>
        <p:spPr bwMode="auto">
          <a:xfrm>
            <a:off x="6877050" y="4508500"/>
            <a:ext cx="2266950" cy="194468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defTabSz="911225" eaLnBrk="0" hangingPunct="0"/>
            <a:endParaRPr lang="ru-RU" sz="1600" b="1" dirty="0"/>
          </a:p>
          <a:p>
            <a:pPr algn="ctr" defTabSz="911225"/>
            <a:r>
              <a:rPr lang="ru-RU" sz="1600" b="1" dirty="0" smtClean="0"/>
              <a:t>Алексеевское </a:t>
            </a:r>
            <a:endParaRPr lang="ru-RU" sz="1600" b="1" dirty="0"/>
          </a:p>
          <a:p>
            <a:pPr algn="ctr" defTabSz="911225"/>
            <a:r>
              <a:rPr lang="ru-RU" sz="1600" b="1" smtClean="0"/>
              <a:t>сельское</a:t>
            </a:r>
            <a:endParaRPr lang="ru-RU" sz="1600" b="1" dirty="0" smtClean="0"/>
          </a:p>
          <a:p>
            <a:pPr algn="ctr" defTabSz="911225"/>
            <a:r>
              <a:rPr lang="ru-RU" sz="1600" b="1" dirty="0" smtClean="0"/>
              <a:t>поселение</a:t>
            </a:r>
            <a:endParaRPr lang="ru-RU" sz="1600" b="1" dirty="0"/>
          </a:p>
          <a:p>
            <a:pPr algn="ctr" defTabSz="911225" eaLnBrk="0" hangingPunct="0"/>
            <a:r>
              <a:rPr lang="ru-RU" b="1" dirty="0">
                <a:solidFill>
                  <a:srgbClr val="FF0000"/>
                </a:solidFill>
              </a:rPr>
              <a:t>(8-863-41) </a:t>
            </a:r>
            <a:r>
              <a:rPr lang="ru-RU" b="1" dirty="0" smtClean="0">
                <a:solidFill>
                  <a:srgbClr val="FF0000"/>
                </a:solidFill>
              </a:rPr>
              <a:t>3-32-21</a:t>
            </a:r>
            <a:endParaRPr lang="ru-RU" b="1" dirty="0">
              <a:solidFill>
                <a:srgbClr val="FF0000"/>
              </a:solidFill>
            </a:endParaRPr>
          </a:p>
          <a:p>
            <a:pPr algn="ctr" defTabSz="911225" eaLnBrk="0" hangingPunct="0"/>
            <a:r>
              <a:rPr lang="ru-RU" sz="1600" b="1" dirty="0"/>
              <a:t>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573</TotalTime>
  <Words>486</Words>
  <Application>Microsoft Office PowerPoint</Application>
  <PresentationFormat>Экран (4:3)</PresentationFormat>
  <Paragraphs>172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Оформление по умолчанию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Company>рст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Gniteeva</dc:creator>
  <cp:lastModifiedBy>1</cp:lastModifiedBy>
  <cp:revision>49</cp:revision>
  <dcterms:created xsi:type="dcterms:W3CDTF">2013-03-27T08:36:52Z</dcterms:created>
  <dcterms:modified xsi:type="dcterms:W3CDTF">2013-08-09T13:33:38Z</dcterms:modified>
</cp:coreProperties>
</file>